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custDataLst>
    <p:tags r:id="rId4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8" d="100"/>
          <a:sy n="108" d="100"/>
        </p:scale>
        <p:origin x="52" y="-1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81305-8C36-4A95-8EBA-DA291FF3353C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61BB9-32E1-4710-A1D5-E9D0DBD0ED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173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21A51-5B75-40F3-B5BE-1C86305E3A07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8577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588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640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64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932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341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220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937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2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724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327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619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2D3DA-522B-471A-A175-F5554AB83F6A}" type="datetimeFigureOut">
              <a:rPr lang="th-TH" smtClean="0"/>
              <a:t>04/12/67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BC80B-D168-4E8C-8EA3-EE0150A996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928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5EAEF9-AD0A-C3E2-6C00-B2CE22CE7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08" y="80201"/>
            <a:ext cx="1671492" cy="6392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EF7817-6E6F-9104-42F6-BEF63ACAF5B7}"/>
              </a:ext>
            </a:extLst>
          </p:cNvPr>
          <p:cNvSpPr txBox="1"/>
          <p:nvPr/>
        </p:nvSpPr>
        <p:spPr>
          <a:xfrm>
            <a:off x="7479399" y="1986"/>
            <a:ext cx="471693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เอกสารแสดงข้อมูลสำคัญของผลิตภัณฑ์ (Sales Sheet)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3D7FCB-3B03-4588-89AD-F83980970E1A}"/>
              </a:ext>
            </a:extLst>
          </p:cNvPr>
          <p:cNvSpPr txBox="1"/>
          <p:nvPr/>
        </p:nvSpPr>
        <p:spPr>
          <a:xfrm>
            <a:off x="7516390" y="329489"/>
            <a:ext cx="46942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เงิน</a:t>
            </a: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ฝากปลอดภาษี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แบบมีสมุดคู่ฝาก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B1A81C-B03F-9A8C-5A8E-4003C72ACA20}"/>
              </a:ext>
            </a:extLst>
          </p:cNvPr>
          <p:cNvSpPr/>
          <p:nvPr/>
        </p:nvSpPr>
        <p:spPr>
          <a:xfrm>
            <a:off x="254516" y="875059"/>
            <a:ext cx="5059201" cy="451365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6B0542-3801-4ECD-699E-11005F6587C2}"/>
              </a:ext>
            </a:extLst>
          </p:cNvPr>
          <p:cNvSpPr txBox="1"/>
          <p:nvPr/>
        </p:nvSpPr>
        <p:spPr>
          <a:xfrm>
            <a:off x="254516" y="875057"/>
            <a:ext cx="1772966" cy="27699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1.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เงื่อนไขหลัก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0663E8-D359-C3E0-C857-6245ADAB40BE}"/>
              </a:ext>
            </a:extLst>
          </p:cNvPr>
          <p:cNvSpPr txBox="1"/>
          <p:nvPr/>
        </p:nvSpPr>
        <p:spPr>
          <a:xfrm>
            <a:off x="2027482" y="905389"/>
            <a:ext cx="412996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ผู้ฝากต้องเป็นบุคคลธรรมดา สัญชาติไทย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ลูกค้า 1 รายเปิดได้ 1 บัญชีเท่านั้น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C8D4114-DD74-F095-5BF5-46B7878F5374}"/>
              </a:ext>
            </a:extLst>
          </p:cNvPr>
          <p:cNvSpPr txBox="1"/>
          <p:nvPr/>
        </p:nvSpPr>
        <p:spPr>
          <a:xfrm>
            <a:off x="1801115" y="326761"/>
            <a:ext cx="60957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 เงิน</a:t>
            </a:r>
            <a:r>
              <a:rPr kumimoji="0" lang="th-TH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ฝาก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Krungthai ZERO TAX MAX</a:t>
            </a:r>
            <a:endParaRPr kumimoji="0" lang="th-TH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BDDC70-7C04-CAE5-AFB3-1D23EE343D35}"/>
              </a:ext>
            </a:extLst>
          </p:cNvPr>
          <p:cNvSpPr txBox="1"/>
          <p:nvPr/>
        </p:nvSpPr>
        <p:spPr>
          <a:xfrm>
            <a:off x="11559971" y="6584628"/>
            <a:ext cx="48583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1/1</a:t>
            </a:r>
            <a:endParaRPr kumimoji="0" lang="th-TH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904B965-30D9-F416-979D-761D3C8F64BA}"/>
              </a:ext>
            </a:extLst>
          </p:cNvPr>
          <p:cNvSpPr txBox="1"/>
          <p:nvPr/>
        </p:nvSpPr>
        <p:spPr>
          <a:xfrm>
            <a:off x="7217660" y="855390"/>
            <a:ext cx="56323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จ่ายดอกเบี้ยเมื่อครบกําหนดระยะเวลาฝาก โดยจะโอน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ดอกเบี้ยไปยังบัญชีคู่</a:t>
            </a:r>
            <a:r>
              <a:rPr kumimoji="0" lang="th-TH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โ่อน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 </a:t>
            </a: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(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บัญชีออมทรัพย์หรือ</a:t>
            </a:r>
            <a:endParaRPr kumimoji="0" lang="th-TH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กระแส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รายวัน) ตามที่ผู้ฝากแจ้งไว้กับธนาคาร</a:t>
            </a:r>
            <a:endParaRPr kumimoji="0" lang="th-TH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D31BDB-3230-1638-DB0D-6C2859178289}"/>
              </a:ext>
            </a:extLst>
          </p:cNvPr>
          <p:cNvSpPr txBox="1"/>
          <p:nvPr/>
        </p:nvSpPr>
        <p:spPr>
          <a:xfrm>
            <a:off x="1872895" y="528580"/>
            <a:ext cx="265662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Version : </a:t>
            </a:r>
            <a:r>
              <a:rPr kumimoji="0" lang="th-TH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ณ วันที่ </a:t>
            </a:r>
            <a:r>
              <a:rPr lang="en-US" sz="1050" dirty="0" smtClean="0">
                <a:solidFill>
                  <a:srgbClr val="0070C0"/>
                </a:solidFill>
                <a:latin typeface="Krungthai Fast" panose="00000500000000000000" pitchFamily="2" charset="-34"/>
                <a:cs typeface="Krungthai Fast" panose="00000500000000000000" pitchFamily="2" charset="-34"/>
              </a:rPr>
              <a:t>11</a:t>
            </a:r>
            <a:r>
              <a:rPr kumimoji="0" lang="th-TH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 </a:t>
            </a:r>
            <a:r>
              <a:rPr lang="th-TH" sz="1050" dirty="0">
                <a:solidFill>
                  <a:srgbClr val="0070C0"/>
                </a:solidFill>
                <a:latin typeface="Krungthai Fast" panose="00000500000000000000" pitchFamily="2" charset="-34"/>
                <a:cs typeface="Krungthai Fast" panose="00000500000000000000" pitchFamily="2" charset="-34"/>
              </a:rPr>
              <a:t>ธ</a:t>
            </a:r>
            <a:r>
              <a:rPr kumimoji="0" lang="th-TH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.ค. </a:t>
            </a:r>
            <a:r>
              <a:rPr kumimoji="0" lang="th-TH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2567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DF167F-BF1E-D94E-72CC-3AE18C05040A}"/>
              </a:ext>
            </a:extLst>
          </p:cNvPr>
          <p:cNvSpPr txBox="1"/>
          <p:nvPr/>
        </p:nvSpPr>
        <p:spPr>
          <a:xfrm>
            <a:off x="245182" y="1365713"/>
            <a:ext cx="1789900" cy="27792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2.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ระยะเวลาการฝาก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5436BD-36E0-A50B-51F6-501F73917621}"/>
              </a:ext>
            </a:extLst>
          </p:cNvPr>
          <p:cNvSpPr/>
          <p:nvPr/>
        </p:nvSpPr>
        <p:spPr>
          <a:xfrm>
            <a:off x="245797" y="1363521"/>
            <a:ext cx="5067921" cy="348116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0A9637-9E2D-6605-4C1B-AFC40A3EC3C5}"/>
              </a:ext>
            </a:extLst>
          </p:cNvPr>
          <p:cNvSpPr txBox="1"/>
          <p:nvPr/>
        </p:nvSpPr>
        <p:spPr>
          <a:xfrm>
            <a:off x="2247364" y="1417389"/>
            <a:ext cx="172038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24 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เดือน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, 36 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เดือน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, 48 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เดือน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4C8E2E-7BD0-4B65-23F9-2D1E47EFFB1B}"/>
              </a:ext>
            </a:extLst>
          </p:cNvPr>
          <p:cNvSpPr txBox="1"/>
          <p:nvPr/>
        </p:nvSpPr>
        <p:spPr>
          <a:xfrm>
            <a:off x="242154" y="1702504"/>
            <a:ext cx="1787280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3.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จำนวนเงินเปิดบัญชี</a:t>
            </a:r>
            <a:b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</a:b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ขั้นต่ำและสูงสุด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C1452E-7B6A-DCE6-626B-2E782E1A0705}"/>
              </a:ext>
            </a:extLst>
          </p:cNvPr>
          <p:cNvSpPr/>
          <p:nvPr/>
        </p:nvSpPr>
        <p:spPr>
          <a:xfrm>
            <a:off x="245021" y="1701654"/>
            <a:ext cx="5068697" cy="607512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8096FF-B096-AEC2-4FD7-A132BDF26377}"/>
              </a:ext>
            </a:extLst>
          </p:cNvPr>
          <p:cNvSpPr txBox="1"/>
          <p:nvPr/>
        </p:nvSpPr>
        <p:spPr>
          <a:xfrm>
            <a:off x="2079381" y="1770997"/>
            <a:ext cx="199211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24 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เดือน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: </a:t>
            </a: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1,000 - 25,000 บาท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36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 </a:t>
            </a: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เดือน : 1,000 -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16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,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5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00 บาท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48 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เดือน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: 1,000 – 12,500 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บาท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8DFA74-DCEA-0B96-2705-FE73B10A5450}"/>
              </a:ext>
            </a:extLst>
          </p:cNvPr>
          <p:cNvSpPr txBox="1"/>
          <p:nvPr/>
        </p:nvSpPr>
        <p:spPr>
          <a:xfrm>
            <a:off x="242154" y="2383794"/>
            <a:ext cx="1787280" cy="86177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4.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อัตราดอกเบี้ยต่อปี(%)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เป็นไปตามประกาศของธนาคารและอัตราดอกเบี้ยอาจเปลี่ยนแปลง</a:t>
            </a:r>
            <a:r>
              <a:rPr kumimoji="0" lang="th-TH" sz="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ได้ สามารถ</a:t>
            </a:r>
            <a:r>
              <a:rPr kumimoji="0" lang="th-TH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เรียกดูข้อมูลอัตราดอกเบี้ยปัจจุบันได้ที่ </a:t>
            </a: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krungthai.com</a:t>
            </a:r>
            <a:endParaRPr kumimoji="0" lang="th-TH" sz="7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 </a:t>
            </a:r>
            <a:endParaRPr kumimoji="0" lang="th-TH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5EC8765-B386-25ED-C39E-D049CA616299}"/>
              </a:ext>
            </a:extLst>
          </p:cNvPr>
          <p:cNvSpPr/>
          <p:nvPr/>
        </p:nvSpPr>
        <p:spPr>
          <a:xfrm>
            <a:off x="235956" y="2387054"/>
            <a:ext cx="5064318" cy="759875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7AFE1BB-E941-D488-DD66-9506D86B2942}"/>
              </a:ext>
            </a:extLst>
          </p:cNvPr>
          <p:cNvSpPr txBox="1"/>
          <p:nvPr/>
        </p:nvSpPr>
        <p:spPr>
          <a:xfrm>
            <a:off x="1969005" y="2440841"/>
            <a:ext cx="34632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24 เดือน :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2.45% 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ต่อปี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36 เดือน :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2.50% 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ต่อปี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48 เดือน :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2.50% 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ต่อปี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     </a:t>
            </a: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อัตรา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ดอกเบี้ย ณ </a:t>
            </a: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วันที่ </a:t>
            </a:r>
            <a:r>
              <a:rPr lang="en-US" sz="1000" dirty="0" smtClean="0">
                <a:solidFill>
                  <a:prstClr val="black"/>
                </a:solidFill>
                <a:latin typeface="Krungthai Fast" panose="00000500000000000000" pitchFamily="2" charset="-34"/>
                <a:cs typeface="Krungthai Fast" panose="00000500000000000000" pitchFamily="2" charset="-34"/>
              </a:rPr>
              <a:t>11</a:t>
            </a: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 ธันวาคม 256</a:t>
            </a:r>
            <a:r>
              <a:rPr lang="en-US" sz="1000" dirty="0">
                <a:solidFill>
                  <a:prstClr val="black"/>
                </a:solidFill>
                <a:latin typeface="Krungthai Fast" panose="00000500000000000000" pitchFamily="2" charset="-34"/>
                <a:cs typeface="Krungthai Fast" panose="00000500000000000000" pitchFamily="2" charset="-34"/>
              </a:rPr>
              <a:t>7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 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BC3F6C4-2290-3BC8-EB62-A2E09B3C0D5F}"/>
              </a:ext>
            </a:extLst>
          </p:cNvPr>
          <p:cNvSpPr txBox="1"/>
          <p:nvPr/>
        </p:nvSpPr>
        <p:spPr>
          <a:xfrm>
            <a:off x="250151" y="3261467"/>
            <a:ext cx="1792151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5.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อัตราดอกเบี้ย </a:t>
            </a:r>
            <a:b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</a:b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กรณีผิดเงื่อนไขการฝาก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00102CE-2021-A5EE-86AA-06BB692B00F0}"/>
              </a:ext>
            </a:extLst>
          </p:cNvPr>
          <p:cNvSpPr/>
          <p:nvPr/>
        </p:nvSpPr>
        <p:spPr>
          <a:xfrm>
            <a:off x="245613" y="3212495"/>
            <a:ext cx="5068106" cy="610892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710E8DC-0EEA-C63D-B864-5D1E2FEC215C}"/>
              </a:ext>
            </a:extLst>
          </p:cNvPr>
          <p:cNvSpPr txBox="1"/>
          <p:nvPr/>
        </p:nvSpPr>
        <p:spPr>
          <a:xfrm>
            <a:off x="7129612" y="3352967"/>
            <a:ext cx="488621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ไม่มีค่ารักษาบัญชี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CE299AC-C5F3-9AF7-ADE8-DF2C62536BD9}"/>
              </a:ext>
            </a:extLst>
          </p:cNvPr>
          <p:cNvSpPr/>
          <p:nvPr/>
        </p:nvSpPr>
        <p:spPr>
          <a:xfrm>
            <a:off x="5415779" y="4400535"/>
            <a:ext cx="6639363" cy="1258788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BF7C708-2D8B-0F11-E525-E7B5ABCB2AB2}"/>
              </a:ext>
            </a:extLst>
          </p:cNvPr>
          <p:cNvSpPr txBox="1"/>
          <p:nvPr/>
        </p:nvSpPr>
        <p:spPr>
          <a:xfrm>
            <a:off x="6891635" y="4404932"/>
            <a:ext cx="519916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ในระหว่างระยะเวลาฝาก จะขาดการฝากได้ไม่เกิน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2 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ครั้ง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รายการ</a:t>
            </a: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ฝากเงินโดยการโอนเงินเข้า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บัญชีผ่าน</a:t>
            </a: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ช่องทางอิเล็กทรอนิกส์ บัญชีที่ทำการโอนต้องเป็นบัญชีออมทรัพย์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หรือกระแส</a:t>
            </a: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รายวันของธนาคารกรุงไทยเท่านั้น และดำเนินการภายในเวลา 23.00 น. เพื่อให้การนำฝากมีผลสมบูรณ์ภายในวันที่ทำ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รายการ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อัตราดอกเบี้ยเงินฝาก 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เป็น</a:t>
            </a: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อัตราดอกเบี้ยลอยตัว สามารถเปลี่ยนแปลงได้ตามประกาศของธนาคารแต่ละ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ขณะ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0C27D5A-39B8-2D9F-0450-6AED801D1B23}"/>
              </a:ext>
            </a:extLst>
          </p:cNvPr>
          <p:cNvSpPr txBox="1"/>
          <p:nvPr/>
        </p:nvSpPr>
        <p:spPr>
          <a:xfrm>
            <a:off x="7516390" y="5726468"/>
            <a:ext cx="44466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th-TH"/>
            </a:defPPr>
            <a:lvl1pPr marL="171450" indent="-171450">
              <a:buFont typeface="Wingdings" panose="05000000000000000000" pitchFamily="2" charset="2"/>
              <a:buChar char="§"/>
              <a:defRPr sz="1000">
                <a:latin typeface="Krungthai Fast" panose="00000500000000000000" pitchFamily="2" charset="-34"/>
                <a:cs typeface="Krungthai Fast" panose="00000500000000000000" pitchFamily="2" charset="-34"/>
              </a:defRPr>
            </a:lvl1pPr>
          </a:lstStyle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หากข้อมูลในการติดต่อมีการเปลี่ยนแปลง กรุณาแจ้งให้ธนาคารทราบทันที เพื่อให้การสื่อสารระหว่างท่านกับธนาคารเป็นไปด้วยความรวดเร็ว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ใน</a:t>
            </a: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กรณีมีการเปลี่ยนแปลงเงื่อนไขผลิตภัณฑ์หรือการให้บริการที่ทำให้ผู้ฝากเสียประโยชน์ ธนาคารจะทำการแจ้งล่วงหน้าไม่น้อยกว่า 30 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วัน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E5C4910-71F0-6199-7A88-2BE7B530BD81}"/>
              </a:ext>
            </a:extLst>
          </p:cNvPr>
          <p:cNvSpPr/>
          <p:nvPr/>
        </p:nvSpPr>
        <p:spPr>
          <a:xfrm>
            <a:off x="5384710" y="5691209"/>
            <a:ext cx="6670432" cy="699665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397272" y="866847"/>
            <a:ext cx="6639050" cy="5476283"/>
            <a:chOff x="5169610" y="866847"/>
            <a:chExt cx="6866712" cy="547628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1CA4D7C-C8A5-6BEC-3C1E-2211BBDFA34F}"/>
                </a:ext>
              </a:extLst>
            </p:cNvPr>
            <p:cNvSpPr/>
            <p:nvPr/>
          </p:nvSpPr>
          <p:spPr>
            <a:xfrm>
              <a:off x="5192486" y="1590430"/>
              <a:ext cx="6822640" cy="1654041"/>
            </a:xfrm>
            <a:prstGeom prst="rect">
              <a:avLst/>
            </a:prstGeom>
            <a:no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2201D05-85EE-09E8-D2C6-D8F9527D55A5}"/>
                </a:ext>
              </a:extLst>
            </p:cNvPr>
            <p:cNvSpPr txBox="1"/>
            <p:nvPr/>
          </p:nvSpPr>
          <p:spPr>
            <a:xfrm>
              <a:off x="5185102" y="1599651"/>
              <a:ext cx="4241841" cy="276999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9. 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เงื่อนไขการฝาก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/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ถอน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/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โอน สิทธิประโยชน์และเงื่อนไขอื่น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A869CF0-0A2B-37B8-2C0B-5549953F9797}"/>
                </a:ext>
              </a:extLst>
            </p:cNvPr>
            <p:cNvSpPr txBox="1"/>
            <p:nvPr/>
          </p:nvSpPr>
          <p:spPr>
            <a:xfrm>
              <a:off x="5198378" y="891656"/>
              <a:ext cx="1854044" cy="276999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7. 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ระยะเวลาจ่ายดอกเบี้ย</a:t>
              </a:r>
              <a:endPara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05E9C57-4D10-BE6C-34EC-CC7A5B5E3640}"/>
                </a:ext>
              </a:extLst>
            </p:cNvPr>
            <p:cNvSpPr/>
            <p:nvPr/>
          </p:nvSpPr>
          <p:spPr>
            <a:xfrm>
              <a:off x="5192486" y="866847"/>
              <a:ext cx="6822640" cy="306156"/>
            </a:xfrm>
            <a:prstGeom prst="rect">
              <a:avLst/>
            </a:prstGeom>
            <a:no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116C8EF-8FEE-77FE-D41C-7AD70A587118}"/>
                </a:ext>
              </a:extLst>
            </p:cNvPr>
            <p:cNvSpPr txBox="1"/>
            <p:nvPr/>
          </p:nvSpPr>
          <p:spPr>
            <a:xfrm>
              <a:off x="5239673" y="1891146"/>
              <a:ext cx="6699439" cy="13388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th-TH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ฝากติดต่อกันทุกเดือน ๆ ละ 1 ครั้ง ตามจํานวนเงินที่ตกลงไว้กับธนาคาร (เท่ากับจำนวนเงินที่ฝากครั้งแรกกับธนาคาร) </a:t>
              </a:r>
              <a:r>
                <a:rPr kumimoji="0" lang="th-TH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โดยต้อง</a:t>
              </a:r>
              <a:r>
                <a:rPr kumimoji="0" lang="th-TH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นำฝากจนครบกำหนดระยะเวลาการฝาก</a:t>
              </a:r>
              <a:endPara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th-TH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ถอนได้ในกรณีปิดบัญชี</a:t>
              </a:r>
              <a:r>
                <a:rPr kumimoji="0" lang="th-TH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เท่านั้น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th-TH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ผู้ฝากต้องมีบัญชีเงินฝากที่ได้รับการยกเว้นภาษีนี้เพียงบัญชีเดียวเท่านั้น ทั้งนี้ เงื่อนไข</a:t>
              </a:r>
              <a:r>
                <a:rPr kumimoji="0" lang="th-TH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การได้รับยกเว้นภาษีดอกเบี้ยเงินฝากเป็นไปตามหลักเกณฑ์ที่กรมสรรพากร</a:t>
              </a:r>
              <a:r>
                <a:rPr kumimoji="0" lang="th-TH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กำหนด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th-TH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ตลอดอายุการฝาก หากลูกค้าไม่นำเงินฝากเข้าบัญชีเป็นเวลาเกินกว่า 2 เดือน ไม่ว่าจะติดต่อกันหรือไม่จะไม่ได้รับสิทธิ์การยกเว้น</a:t>
              </a:r>
              <a:r>
                <a:rPr kumimoji="0" lang="th-TH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ภาษี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th-TH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ชื่อ</a:t>
              </a:r>
              <a:r>
                <a:rPr kumimoji="0" lang="th-TH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บัญชีเงินฝากต้องเป็นชื่อของผู้มีหน้าที่เสียภาษีเงินได้บุคคลธรรมดา ที่ได้รับ</a:t>
              </a:r>
              <a:r>
                <a:rPr kumimoji="0" lang="th-TH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ประโยชน์จาก</a:t>
              </a:r>
              <a:r>
                <a:rPr kumimoji="0" lang="th-TH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ดอกเบี้ย</a:t>
              </a:r>
              <a:r>
                <a:rPr kumimoji="0" lang="th-TH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นั้น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th-TH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เงินฝากนี้ได้รับความคุ้มครองจากสถาบันคุ้มครองเงินฝากตามจำนวนที่กำหนดไว้ในกฏหมาย ตั้งแต่ 11 ส.ค. 2564 เป็นต้นไป ลูกค้าต่อรายจะได้รับความคุ้มครองสูงสุด ไม่เกิน 1 ล้าน</a:t>
              </a:r>
              <a:r>
                <a:rPr kumimoji="0" lang="th-TH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บาท</a:t>
              </a:r>
              <a:endPara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D183393-FB15-D761-C48A-0D6B7D9FB99E}"/>
                </a:ext>
              </a:extLst>
            </p:cNvPr>
            <p:cNvSpPr txBox="1"/>
            <p:nvPr/>
          </p:nvSpPr>
          <p:spPr>
            <a:xfrm>
              <a:off x="5205797" y="3311213"/>
              <a:ext cx="1680329" cy="276999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10. 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ค่ารักษาบัญชี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AD0EEE8-B9AE-B7DF-9AFD-146CAFE4F9F2}"/>
                </a:ext>
              </a:extLst>
            </p:cNvPr>
            <p:cNvSpPr/>
            <p:nvPr/>
          </p:nvSpPr>
          <p:spPr>
            <a:xfrm>
              <a:off x="5191084" y="3301530"/>
              <a:ext cx="6839255" cy="299686"/>
            </a:xfrm>
            <a:prstGeom prst="rect">
              <a:avLst/>
            </a:prstGeom>
            <a:no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0388E1F-58AF-99FA-904B-F9B3EC740B3B}"/>
                </a:ext>
              </a:extLst>
            </p:cNvPr>
            <p:cNvSpPr txBox="1"/>
            <p:nvPr/>
          </p:nvSpPr>
          <p:spPr>
            <a:xfrm>
              <a:off x="5185103" y="3671974"/>
              <a:ext cx="1683357" cy="40011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11. 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การต่ออายุบัญชี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เมื่อครบกำหนดระยะเวลาการฝาก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AC35D87-9ED7-55B4-7B84-C943B432537B}"/>
                </a:ext>
              </a:extLst>
            </p:cNvPr>
            <p:cNvSpPr/>
            <p:nvPr/>
          </p:nvSpPr>
          <p:spPr>
            <a:xfrm>
              <a:off x="5185103" y="3654390"/>
              <a:ext cx="6851219" cy="719678"/>
            </a:xfrm>
            <a:prstGeom prst="rect">
              <a:avLst/>
            </a:prstGeom>
            <a:no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3A0C405-12A2-C0D8-1B87-5FA4880AB507}"/>
                </a:ext>
              </a:extLst>
            </p:cNvPr>
            <p:cNvSpPr txBox="1"/>
            <p:nvPr/>
          </p:nvSpPr>
          <p:spPr>
            <a:xfrm>
              <a:off x="6942687" y="3655183"/>
              <a:ext cx="5053772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กรณีขอใช้บริการเปิดบัญชีฯ ขึ้นใหม่โดยอัตโนมัติ (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Auto Renew</a:t>
              </a:r>
              <a:r>
                <a:rPr kumimoji="0" 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)</a:t>
              </a:r>
              <a:r>
                <a:rPr kumimoji="0" lang="th-TH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เงิน</a:t>
              </a:r>
              <a:r>
                <a:rPr kumimoji="0" lang="th-TH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ฝากและดอกเบี้ยที่ครบกำหนดจะโอนเข้าบัญชีคู่โอน โดยบัญชีที่เปิดขึ้นใหม่นี้จะทำการฝากต่อเนื่องกับบัญชีเงินฝากเลขที่เดิม ตามจำนวนเงินฝากต่อเดือน และระยะเวลาการฝากเดิม (จะต้องสมัครใช้บริการโอนเงินอัตโนมัติระหว่างบัญชี 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Standing Payment Order (SPO) </a:t>
              </a:r>
              <a:r>
                <a:rPr kumimoji="0" lang="th-TH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กับธนาคาร)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5196C92-43AA-402F-CBAD-631CFFBAAD1F}"/>
                </a:ext>
              </a:extLst>
            </p:cNvPr>
            <p:cNvSpPr txBox="1"/>
            <p:nvPr/>
          </p:nvSpPr>
          <p:spPr>
            <a:xfrm>
              <a:off x="5192486" y="4419524"/>
              <a:ext cx="1389105" cy="276999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>
              <a:defPPr>
                <a:defRPr lang="th-TH"/>
              </a:defPPr>
              <a:lvl1pPr algn="ctr">
                <a:defRPr sz="1200" b="1">
                  <a:solidFill>
                    <a:schemeClr val="bg1"/>
                  </a:solidFill>
                  <a:latin typeface="Krungthai Fast" panose="00000500000000000000" pitchFamily="2" charset="-34"/>
                  <a:cs typeface="Krungthai Fast" panose="00000500000000000000" pitchFamily="2" charset="-34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12. 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ข้อควรระวัง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62F8E15-CEE5-EF17-465E-854066E748BA}"/>
                </a:ext>
              </a:extLst>
            </p:cNvPr>
            <p:cNvSpPr txBox="1"/>
            <p:nvPr/>
          </p:nvSpPr>
          <p:spPr>
            <a:xfrm>
              <a:off x="5169610" y="5696799"/>
              <a:ext cx="2215003" cy="646331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>
              <a:defPPr>
                <a:defRPr lang="th-TH"/>
              </a:defPPr>
              <a:lvl1pPr algn="ctr">
                <a:defRPr sz="1200" b="1">
                  <a:solidFill>
                    <a:schemeClr val="bg1"/>
                  </a:solidFill>
                  <a:latin typeface="Krungthai Fast" panose="00000500000000000000" pitchFamily="2" charset="-34"/>
                  <a:cs typeface="Krungthai Fast" panose="00000500000000000000" pitchFamily="2" charset="-34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13. 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การแจ้งเปลี่ยนแปลงเงื่อนไข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การให้บริการ หรือการแจ้งเตือนที่สำคัญต่างๆ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961F28E-C9EA-FAFB-0008-52BCB93BDDC2}"/>
                </a:ext>
              </a:extLst>
            </p:cNvPr>
            <p:cNvSpPr txBox="1"/>
            <p:nvPr/>
          </p:nvSpPr>
          <p:spPr>
            <a:xfrm>
              <a:off x="7129278" y="1250736"/>
              <a:ext cx="153515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สาขาของธนาคาร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724D7AE-1954-4DEC-794E-1E15222C76D1}"/>
                </a:ext>
              </a:extLst>
            </p:cNvPr>
            <p:cNvSpPr txBox="1"/>
            <p:nvPr/>
          </p:nvSpPr>
          <p:spPr>
            <a:xfrm>
              <a:off x="5188752" y="1253444"/>
              <a:ext cx="1863670" cy="276999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8. 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ช่องทางในการเปิดบัญชี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D66CC838-A98C-007E-EF40-7FD0E90DEED7}"/>
                </a:ext>
              </a:extLst>
            </p:cNvPr>
            <p:cNvSpPr/>
            <p:nvPr/>
          </p:nvSpPr>
          <p:spPr>
            <a:xfrm>
              <a:off x="5192486" y="1228643"/>
              <a:ext cx="6833040" cy="297743"/>
            </a:xfrm>
            <a:prstGeom prst="rect">
              <a:avLst/>
            </a:prstGeom>
            <a:no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F18096FF-B096-AEC2-4FD7-A132BDF26377}"/>
              </a:ext>
            </a:extLst>
          </p:cNvPr>
          <p:cNvSpPr txBox="1"/>
          <p:nvPr/>
        </p:nvSpPr>
        <p:spPr>
          <a:xfrm>
            <a:off x="2018144" y="3201548"/>
            <a:ext cx="32955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ฝากไม่ถึง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3 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เดือน ไม่จ่ายดอกเบี้ย</a:t>
            </a:r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ฝากตั้งแต่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3 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เดือนขึ้นไป หรือไม่ปฏิบัติตามเงื่อนไขการฝากเงิน จ่ายในอัตราดอกเบี้ยออมทรัพย์ตามประกาศของธนาคาร และหักภาษีดอกเบี้ย ณ ที่จ่าย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3127F88-461E-37C7-B7F4-5033C854F246}"/>
              </a:ext>
            </a:extLst>
          </p:cNvPr>
          <p:cNvSpPr txBox="1"/>
          <p:nvPr/>
        </p:nvSpPr>
        <p:spPr>
          <a:xfrm>
            <a:off x="256016" y="3897201"/>
            <a:ext cx="1514329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6.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ตัวอย่างการคำนวณอัตราดอกเบี้ย</a:t>
            </a:r>
            <a:endParaRPr kumimoji="0" lang="th-TH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26E31DC-3342-7271-7E87-3F3168FAA1F1}"/>
              </a:ext>
            </a:extLst>
          </p:cNvPr>
          <p:cNvSpPr/>
          <p:nvPr/>
        </p:nvSpPr>
        <p:spPr>
          <a:xfrm>
            <a:off x="249073" y="3857135"/>
            <a:ext cx="5064647" cy="2822244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C56F297-7D04-0D5A-00C3-3057726CBB14}"/>
              </a:ext>
            </a:extLst>
          </p:cNvPr>
          <p:cNvGrpSpPr/>
          <p:nvPr/>
        </p:nvGrpSpPr>
        <p:grpSpPr>
          <a:xfrm>
            <a:off x="1719341" y="3970318"/>
            <a:ext cx="3924883" cy="338554"/>
            <a:chOff x="1846900" y="4852517"/>
            <a:chExt cx="3939076" cy="33855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8884DD4-8C2C-1ED4-C2DC-86FDB6E8D52A}"/>
                </a:ext>
              </a:extLst>
            </p:cNvPr>
            <p:cNvSpPr txBox="1"/>
            <p:nvPr/>
          </p:nvSpPr>
          <p:spPr>
            <a:xfrm>
              <a:off x="1846900" y="4852517"/>
              <a:ext cx="393907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จำนวน</a:t>
              </a:r>
              <a:r>
                <a:rPr kumimoji="0" lang="th-TH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ดอกเบี้ยที่ได้รับ  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= </a:t>
              </a:r>
              <a:r>
                <a: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ยอดเงินคงเหลือในบัญชี 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X </a:t>
              </a:r>
              <a:r>
                <a: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อัตราดอกเบี้ย 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X </a:t>
              </a:r>
              <a:r>
                <a: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ระยะเวลาที่ฝากจริง</a:t>
              </a:r>
              <a:br>
                <a: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</a:b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                                                   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              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100 X 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365</a:t>
              </a:r>
              <a:endPara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140103C-16AF-ED9F-390C-98F10FF99A8D}"/>
                </a:ext>
              </a:extLst>
            </p:cNvPr>
            <p:cNvCxnSpPr/>
            <p:nvPr/>
          </p:nvCxnSpPr>
          <p:spPr>
            <a:xfrm>
              <a:off x="2954731" y="5003961"/>
              <a:ext cx="241578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26104" y="4335737"/>
            <a:ext cx="5055156" cy="731060"/>
            <a:chOff x="207231" y="4758531"/>
            <a:chExt cx="5073437" cy="731060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249BE021-AF05-ECAA-4918-50E23B7055FE}"/>
                </a:ext>
              </a:extLst>
            </p:cNvPr>
            <p:cNvGrpSpPr/>
            <p:nvPr/>
          </p:nvGrpSpPr>
          <p:grpSpPr>
            <a:xfrm>
              <a:off x="207231" y="4758531"/>
              <a:ext cx="5073437" cy="620247"/>
              <a:chOff x="6139982" y="4643160"/>
              <a:chExt cx="5962949" cy="620247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8644635-0186-A450-388D-369297EA410D}"/>
                  </a:ext>
                </a:extLst>
              </p:cNvPr>
              <p:cNvSpPr txBox="1"/>
              <p:nvPr/>
            </p:nvSpPr>
            <p:spPr>
              <a:xfrm>
                <a:off x="6139982" y="4643160"/>
                <a:ext cx="5962949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8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ตัวอย่า</a:t>
                </a:r>
                <a:r>
                  <a:rPr kumimoji="0" lang="th-TH" sz="800" b="0" i="0" u="sng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งกรณีลูกค้าฝากเงินในวันที่ </a:t>
                </a:r>
                <a:r>
                  <a:rPr kumimoji="0" lang="en-US" sz="800" b="0" i="0" u="sng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1 </a:t>
                </a:r>
                <a:r>
                  <a:rPr kumimoji="0" lang="th-TH" sz="800" b="0" i="0" u="sng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ของทุกเดือน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ลูกค้าเปิด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บัญชีเดือน ต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.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ค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. 67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ระยะเวลาฝาก 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24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เดือน อัตราดอกเบี้ย 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2.60%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ต่อปี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ยอดเงินฝากแต่ละงวด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 5,000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บาท ต่อมาเดือน ธ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.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ค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. 67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อัตราดอกเบี้ยเปลี่ยนเป็น 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2.45%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ต่อปี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 </a:t>
                </a: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1F5E86F6-6A6C-17CE-7BCA-792683EE63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7373" y="5258713"/>
                <a:ext cx="283158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1EB7EFA9-B182-44B4-2BC0-868E193B8E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24215" y="5263407"/>
                <a:ext cx="283158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ctangle 15"/>
            <p:cNvSpPr/>
            <p:nvPr/>
          </p:nvSpPr>
          <p:spPr>
            <a:xfrm>
              <a:off x="3040500" y="5274147"/>
              <a:ext cx="817853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= 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11.04109 </a:t>
              </a:r>
              <a:r>
                <a: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บาท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7929" y="5145386"/>
            <a:ext cx="3970551" cy="338554"/>
            <a:chOff x="324337" y="5348207"/>
            <a:chExt cx="3970551" cy="33855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8644635-0186-A450-388D-369297EA410D}"/>
                </a:ext>
              </a:extLst>
            </p:cNvPr>
            <p:cNvSpPr txBox="1"/>
            <p:nvPr/>
          </p:nvSpPr>
          <p:spPr>
            <a:xfrm>
              <a:off x="324337" y="5348207"/>
              <a:ext cx="397055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จำนวนดอกเบี้ยสะสมหลังฝากงวดที่ </a:t>
              </a: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2</a:t>
              </a:r>
              <a:r>
                <a:rPr kumimoji="0" 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</a:t>
              </a:r>
              <a:r>
                <a:rPr kumimoji="0" lang="th-TH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(พ</a:t>
              </a:r>
              <a:r>
                <a:rPr kumimoji="0" 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.</a:t>
              </a:r>
              <a:r>
                <a:rPr kumimoji="0" lang="th-TH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ย</a:t>
              </a:r>
              <a:r>
                <a:rPr kumimoji="0" 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.</a:t>
              </a:r>
              <a:r>
                <a:rPr kumimoji="0" lang="th-TH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)</a:t>
              </a:r>
              <a:r>
                <a:rPr kumimoji="0" lang="th-TH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</a:t>
              </a:r>
              <a:r>
                <a:rPr kumimoji="0" 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  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=     10,000 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X 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2.60 X  30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                                                      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              100     365</a:t>
              </a:r>
              <a:endPara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EB7EFA9-B182-44B4-2BC0-868E193B8E94}"/>
                </a:ext>
              </a:extLst>
            </p:cNvPr>
            <p:cNvCxnSpPr>
              <a:cxnSpLocks/>
            </p:cNvCxnSpPr>
            <p:nvPr/>
          </p:nvCxnSpPr>
          <p:spPr>
            <a:xfrm>
              <a:off x="2661038" y="5508688"/>
              <a:ext cx="24005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EB7EFA9-B182-44B4-2BC0-868E193B8E94}"/>
                </a:ext>
              </a:extLst>
            </p:cNvPr>
            <p:cNvCxnSpPr>
              <a:cxnSpLocks/>
            </p:cNvCxnSpPr>
            <p:nvPr/>
          </p:nvCxnSpPr>
          <p:spPr>
            <a:xfrm>
              <a:off x="2420988" y="5508688"/>
              <a:ext cx="24005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3060978" y="5214448"/>
            <a:ext cx="83407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=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21.36986 </a:t>
            </a:r>
            <a:r>
              <a: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บาท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17928" y="5821021"/>
            <a:ext cx="5013453" cy="883682"/>
            <a:chOff x="2070326" y="3590613"/>
            <a:chExt cx="5031583" cy="883682"/>
          </a:xfrm>
        </p:grpSpPr>
        <p:grpSp>
          <p:nvGrpSpPr>
            <p:cNvPr id="98" name="Group 97"/>
            <p:cNvGrpSpPr/>
            <p:nvPr/>
          </p:nvGrpSpPr>
          <p:grpSpPr>
            <a:xfrm>
              <a:off x="2070326" y="3590613"/>
              <a:ext cx="4966816" cy="883682"/>
              <a:chOff x="-298420" y="3857398"/>
              <a:chExt cx="6501268" cy="883682"/>
            </a:xfrm>
          </p:grpSpPr>
          <p:cxnSp>
            <p:nvCxnSpPr>
              <p:cNvPr id="105" name="Straight Connector 104"/>
              <p:cNvCxnSpPr>
                <a:stCxn id="106" idx="2"/>
                <a:endCxn id="115" idx="6"/>
              </p:cNvCxnSpPr>
              <p:nvPr/>
            </p:nvCxnSpPr>
            <p:spPr>
              <a:xfrm flipV="1">
                <a:off x="1096433" y="4316268"/>
                <a:ext cx="4648938" cy="1518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/>
            </p:nvSpPr>
            <p:spPr>
              <a:xfrm>
                <a:off x="1096433" y="4311652"/>
                <a:ext cx="58294" cy="39600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30663E8-D359-C3E0-C857-6245ADAB40BE}"/>
                  </a:ext>
                </a:extLst>
              </p:cNvPr>
              <p:cNvSpPr txBox="1"/>
              <p:nvPr/>
            </p:nvSpPr>
            <p:spPr>
              <a:xfrm>
                <a:off x="678338" y="3857398"/>
                <a:ext cx="94797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เปิดบัญชี (งวดที่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 1)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1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ต.ค.</a:t>
                </a: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030663E8-D359-C3E0-C857-6245ADAB40BE}"/>
                  </a:ext>
                </a:extLst>
              </p:cNvPr>
              <p:cNvSpPr txBox="1"/>
              <p:nvPr/>
            </p:nvSpPr>
            <p:spPr>
              <a:xfrm>
                <a:off x="690781" y="4368807"/>
                <a:ext cx="139911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ฝาก </a:t>
                </a: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5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,000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 บาท</a:t>
                </a: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168116" y="4314067"/>
                <a:ext cx="58294" cy="39600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030663E8-D359-C3E0-C857-6245ADAB40BE}"/>
                  </a:ext>
                </a:extLst>
              </p:cNvPr>
              <p:cNvSpPr txBox="1"/>
              <p:nvPr/>
            </p:nvSpPr>
            <p:spPr>
              <a:xfrm>
                <a:off x="1792046" y="4369496"/>
                <a:ext cx="1158753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ฝาก 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5,000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บาท</a:t>
                </a: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030663E8-D359-C3E0-C857-6245ADAB40BE}"/>
                  </a:ext>
                </a:extLst>
              </p:cNvPr>
              <p:cNvSpPr txBox="1"/>
              <p:nvPr/>
            </p:nvSpPr>
            <p:spPr>
              <a:xfrm>
                <a:off x="1930501" y="4524947"/>
                <a:ext cx="1030478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10,000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 บาท</a:t>
                </a: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708391" y="4302131"/>
                <a:ext cx="58294" cy="39600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030663E8-D359-C3E0-C857-6245ADAB40BE}"/>
                  </a:ext>
                </a:extLst>
              </p:cNvPr>
              <p:cNvSpPr txBox="1"/>
              <p:nvPr/>
            </p:nvSpPr>
            <p:spPr>
              <a:xfrm>
                <a:off x="3242129" y="4507006"/>
                <a:ext cx="1009828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15,000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บาท</a:t>
                </a: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30663E8-D359-C3E0-C857-6245ADAB40BE}"/>
                  </a:ext>
                </a:extLst>
              </p:cNvPr>
              <p:cNvSpPr txBox="1"/>
              <p:nvPr/>
            </p:nvSpPr>
            <p:spPr>
              <a:xfrm>
                <a:off x="3073840" y="4365368"/>
                <a:ext cx="126664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ฝาก </a:t>
                </a: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5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,000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บาท</a:t>
                </a: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5687076" y="4296468"/>
                <a:ext cx="58294" cy="39600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030663E8-D359-C3E0-C857-6245ADAB40BE}"/>
                  </a:ext>
                </a:extLst>
              </p:cNvPr>
              <p:cNvSpPr txBox="1"/>
              <p:nvPr/>
            </p:nvSpPr>
            <p:spPr>
              <a:xfrm>
                <a:off x="951466" y="4525636"/>
                <a:ext cx="1101553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5</a:t>
                </a: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,000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บาท</a:t>
                </a: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030663E8-D359-C3E0-C857-6245ADAB40BE}"/>
                  </a:ext>
                </a:extLst>
              </p:cNvPr>
              <p:cNvSpPr txBox="1"/>
              <p:nvPr/>
            </p:nvSpPr>
            <p:spPr>
              <a:xfrm>
                <a:off x="-298420" y="4518750"/>
                <a:ext cx="109872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ยอดเงินคงเหลือ</a:t>
                </a: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4749741" y="4298956"/>
                <a:ext cx="58294" cy="39600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030663E8-D359-C3E0-C857-6245ADAB40BE}"/>
                  </a:ext>
                </a:extLst>
              </p:cNvPr>
              <p:cNvSpPr txBox="1"/>
              <p:nvPr/>
            </p:nvSpPr>
            <p:spPr>
              <a:xfrm>
                <a:off x="126422" y="4379507"/>
                <a:ext cx="73881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รายการ</a:t>
                </a: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030663E8-D359-C3E0-C857-6245ADAB40BE}"/>
                  </a:ext>
                </a:extLst>
              </p:cNvPr>
              <p:cNvSpPr txBox="1"/>
              <p:nvPr/>
            </p:nvSpPr>
            <p:spPr>
              <a:xfrm>
                <a:off x="5046730" y="4518764"/>
                <a:ext cx="1156118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120,000 </a:t>
                </a:r>
                <a:r>
                  <a:rPr kumimoji="0" lang="th-TH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Krungthai Fast" panose="00000500000000000000" pitchFamily="2" charset="-34"/>
                    <a:ea typeface="+mn-ea"/>
                    <a:cs typeface="Krungthai Fast" panose="00000500000000000000" pitchFamily="2" charset="-34"/>
                  </a:rPr>
                  <a:t>บาท</a:t>
                </a:r>
                <a:endPara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endParaRPr>
              </a:p>
            </p:txBody>
          </p:sp>
        </p:grp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30663E8-D359-C3E0-C857-6245ADAB40BE}"/>
                </a:ext>
              </a:extLst>
            </p:cNvPr>
            <p:cNvSpPr txBox="1"/>
            <p:nvPr/>
          </p:nvSpPr>
          <p:spPr>
            <a:xfrm>
              <a:off x="3611201" y="3692899"/>
              <a:ext cx="72423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(งวดที่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2)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1 </a:t>
              </a:r>
              <a:r>
                <a:rPr kumimoji="0" lang="th-TH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พ.ย.</a:t>
              </a:r>
              <a:endPara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30663E8-D359-C3E0-C857-6245ADAB40BE}"/>
                </a:ext>
              </a:extLst>
            </p:cNvPr>
            <p:cNvSpPr txBox="1"/>
            <p:nvPr/>
          </p:nvSpPr>
          <p:spPr>
            <a:xfrm>
              <a:off x="4768380" y="3699111"/>
              <a:ext cx="72423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(งวดที่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3)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1 </a:t>
              </a:r>
              <a:r>
                <a:rPr kumimoji="0" lang="th-TH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ธ.ค.</a:t>
              </a:r>
              <a:endPara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6079402" y="4032173"/>
              <a:ext cx="44535" cy="396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5760746" y="4032176"/>
              <a:ext cx="44535" cy="396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30663E8-D359-C3E0-C857-6245ADAB40BE}"/>
                </a:ext>
              </a:extLst>
            </p:cNvPr>
            <p:cNvSpPr txBox="1"/>
            <p:nvPr/>
          </p:nvSpPr>
          <p:spPr>
            <a:xfrm>
              <a:off x="6308169" y="3710929"/>
              <a:ext cx="72423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(งวดที่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24)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1 </a:t>
              </a:r>
              <a:r>
                <a:rPr kumimoji="0" lang="th-T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ต</a:t>
              </a:r>
              <a:r>
                <a:rPr kumimoji="0" lang="th-TH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.ค.</a:t>
              </a:r>
              <a:endPara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30663E8-D359-C3E0-C857-6245ADAB40BE}"/>
                </a:ext>
              </a:extLst>
            </p:cNvPr>
            <p:cNvSpPr txBox="1"/>
            <p:nvPr/>
          </p:nvSpPr>
          <p:spPr>
            <a:xfrm>
              <a:off x="6134221" y="4101172"/>
              <a:ext cx="967688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ฝาก 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5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,000 </a:t>
              </a:r>
              <a:r>
                <a:rPr kumimoji="0" lang="th-TH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บาท</a:t>
              </a:r>
              <a:endPara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08644635-0186-A450-388D-369297EA410D}"/>
              </a:ext>
            </a:extLst>
          </p:cNvPr>
          <p:cNvSpPr txBox="1"/>
          <p:nvPr/>
        </p:nvSpPr>
        <p:spPr>
          <a:xfrm>
            <a:off x="262088" y="4803391"/>
            <a:ext cx="28335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จำนวนดอกเบี้ยสะสมหลังฝากงวดที่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1 </a:t>
            </a:r>
            <a:r>
              <a:rPr kumimoji="0" lang="th-TH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 (ต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.</a:t>
            </a:r>
            <a:r>
              <a:rPr kumimoji="0" lang="th-TH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ค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.)  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=    5,000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X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2.60 X  31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                    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                                              100    365</a:t>
            </a:r>
            <a:endParaRPr kumimoji="0" lang="th-T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267929" y="5534588"/>
            <a:ext cx="3970551" cy="338554"/>
            <a:chOff x="324337" y="5348207"/>
            <a:chExt cx="3970551" cy="338554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8644635-0186-A450-388D-369297EA410D}"/>
                </a:ext>
              </a:extLst>
            </p:cNvPr>
            <p:cNvSpPr txBox="1"/>
            <p:nvPr/>
          </p:nvSpPr>
          <p:spPr>
            <a:xfrm>
              <a:off x="324337" y="5348207"/>
              <a:ext cx="397055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จำนวนดอกเบี้ยสะสมหลังฝากงวดที่ </a:t>
              </a: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3</a:t>
              </a:r>
              <a:r>
                <a:rPr kumimoji="0" 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</a:t>
              </a:r>
              <a:r>
                <a:rPr kumimoji="0" lang="th-TH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(ธ</a:t>
              </a:r>
              <a:r>
                <a:rPr kumimoji="0" 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.</a:t>
              </a:r>
              <a:r>
                <a:rPr kumimoji="0" lang="th-TH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ค</a:t>
              </a:r>
              <a:r>
                <a:rPr kumimoji="0" 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.)   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=     15,000 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X 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2.45 X  31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                                                      </a:t>
              </a:r>
              <a:r>
                <a:rPr kumimoji="0" 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              100      365</a:t>
              </a:r>
              <a:endPara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</p:txBody>
        </p: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1EB7EFA9-B182-44B4-2BC0-868E193B8E94}"/>
                </a:ext>
              </a:extLst>
            </p:cNvPr>
            <p:cNvCxnSpPr>
              <a:cxnSpLocks/>
            </p:cNvCxnSpPr>
            <p:nvPr/>
          </p:nvCxnSpPr>
          <p:spPr>
            <a:xfrm>
              <a:off x="2677731" y="5507807"/>
              <a:ext cx="24005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1EB7EFA9-B182-44B4-2BC0-868E193B8E94}"/>
                </a:ext>
              </a:extLst>
            </p:cNvPr>
            <p:cNvCxnSpPr>
              <a:cxnSpLocks/>
            </p:cNvCxnSpPr>
            <p:nvPr/>
          </p:nvCxnSpPr>
          <p:spPr>
            <a:xfrm>
              <a:off x="2317085" y="5507807"/>
              <a:ext cx="24005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Rectangle 130"/>
          <p:cNvSpPr/>
          <p:nvPr/>
        </p:nvSpPr>
        <p:spPr>
          <a:xfrm>
            <a:off x="3014950" y="5577534"/>
            <a:ext cx="7986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=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31.21233 </a:t>
            </a:r>
            <a:r>
              <a: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บาท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BF7C708-2D8B-0F11-E525-E7B5ABCB2AB2}"/>
              </a:ext>
            </a:extLst>
          </p:cNvPr>
          <p:cNvSpPr txBox="1"/>
          <p:nvPr/>
        </p:nvSpPr>
        <p:spPr>
          <a:xfrm>
            <a:off x="5419390" y="5120541"/>
            <a:ext cx="608040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การ</a:t>
            </a: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เปลี่ยนสมุดกรณีสูญหาย/ชำรุด/เปลี่ยนแปลงชื่อ/เงื่อนไขการสั่งจ่าย ค่าธรรมเนียมเป็นไปตามประกาศของ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ธนาคาร</a:t>
            </a:r>
            <a:endParaRPr kumimoji="0" lang="th-TH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1482A9FF-8B0B-AB97-FBB4-6178964946EF}"/>
              </a:ext>
            </a:extLst>
          </p:cNvPr>
          <p:cNvSpPr txBox="1"/>
          <p:nvPr/>
        </p:nvSpPr>
        <p:spPr>
          <a:xfrm>
            <a:off x="5416968" y="5312873"/>
            <a:ext cx="6611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เพื่อป้องกันการผิดเงื่อนไขการฝาก ควรสมัครใช้บริการโอนเงินอัตโนมัติระหว่างบัญชี (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Standing Payment Order)(SPO) 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เพื่อให้โอนเงินจาก                         บัญชีเงินฝากออมทรัพย์หรือกระแสรายวันเข้าฝากในบัญชี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Krungthai ZERO TAX MAX </a:t>
            </a:r>
            <a:r>
              <a:rPr kumimoji="0" lang="th-T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rPr>
              <a:t>เป็นประจำทุกเดือน</a:t>
            </a:r>
            <a:endParaRPr kumimoji="0" lang="th-TH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ungthai Fast" panose="00000500000000000000" pitchFamily="2" charset="-34"/>
              <a:ea typeface="+mn-ea"/>
              <a:cs typeface="Krungthai Fast" panose="00000500000000000000" pitchFamily="2" charset="-34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765172" y="6436484"/>
            <a:ext cx="5778283" cy="400077"/>
            <a:chOff x="5765172" y="6417028"/>
            <a:chExt cx="5778283" cy="40007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AE7DCAA-BCFF-1840-80AC-D3FAFF5EFF34}"/>
                </a:ext>
              </a:extLst>
            </p:cNvPr>
            <p:cNvSpPr txBox="1"/>
            <p:nvPr/>
          </p:nvSpPr>
          <p:spPr>
            <a:xfrm>
              <a:off x="5765172" y="6417028"/>
              <a:ext cx="233331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ศึกษารายละเอียดเพิ่มเติมได้ที่ krungthai.com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ungthai Fast" panose="00000500000000000000" pitchFamily="2" charset="-34"/>
                <a:ea typeface="+mn-ea"/>
                <a:cs typeface="Krungthai Fast" panose="00000500000000000000" pitchFamily="2" charset="-34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7AFE1BB-E941-D488-DD66-9506D86B2942}"/>
                </a:ext>
              </a:extLst>
            </p:cNvPr>
            <p:cNvSpPr txBox="1"/>
            <p:nvPr/>
          </p:nvSpPr>
          <p:spPr>
            <a:xfrm>
              <a:off x="5765172" y="6586273"/>
              <a:ext cx="1619174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rungthai Fast" panose="00000500000000000000" pitchFamily="2" charset="-34"/>
                  <a:ea typeface="+mn-ea"/>
                  <a:cs typeface="Krungthai Fast" panose="00000500000000000000" pitchFamily="2" charset="-34"/>
                </a:rPr>
                <a:t>ช่องทางในการติดต่อธนาคาร</a:t>
              </a:r>
            </a:p>
          </p:txBody>
        </p:sp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8A0AF5EF-7D13-5717-568A-FCF5BDC931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8415" y="6560760"/>
              <a:ext cx="4385040" cy="243856"/>
            </a:xfrm>
            <a:prstGeom prst="rect">
              <a:avLst/>
            </a:prstGeom>
          </p:spPr>
        </p:pic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973617" y="6566105"/>
              <a:ext cx="1182057" cy="2504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28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VDATA" val="ew0KICAidGFnc2V0X2UxNjQwOWE3XzE3MDBfNDE1M185MDkwXzM5NTViYzJmMGFlOF9jbGFzc2lmaWNhdGlvbiI6ICJJbnRlcm5hbCBVc2UgT25seSIsDQogICJkb2NJRCI6ICI2MDQxYzRiZi1lOGNhLTRjZWEtYmRlNS0wZjI3MmZmZGM1MjciLA0KICAiT1MiOiAi"/>
  <p:tag name="GVDATA0" val="V2luZG93cyINCn0="/>
  <p:tag name="GVDATA1" val="(end)"/>
  <p:tag name="CLASSIFICATION" val="Internal Use Only"/>
  <p:tag name="CUSTOMERNAME" val="Krung-Thai-Bank"/>
  <p:tag name="FILEID" val="6041c4bf-e8ca-4cea-bde5-0f272ffdc527"/>
  <p:tag name="USERID" val="660642"/>
  <p:tag name="TAGDATETIME" val="2567-12-04T07:07:03Z"/>
  <p:tag name="KTB" val="Krungthai Bank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959</Words>
  <Application>Microsoft Office PowerPoint</Application>
  <PresentationFormat>Widescreen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Krungthai Fast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Karnsiree Thiamchart</dc:creator>
  <cp:lastModifiedBy>Karnsiree Thiamchart</cp:lastModifiedBy>
  <cp:revision>1</cp:revision>
  <dcterms:created xsi:type="dcterms:W3CDTF">2024-12-04T06:48:00Z</dcterms:created>
  <dcterms:modified xsi:type="dcterms:W3CDTF">2024-12-04T07:07:04Z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VData">
    <vt:lpwstr>ew0KICAidGFnc2V0X2UxNjQwOWE3XzE3MDBfNDE1M185MDkwXzM5NTViYzJmMGFlOF9jbGFzc2lmaWNhdGlvbiI6ICJJbnRlcm5hbCBVc2UgT25seSIsDQogICJkb2NJRCI6ICI2MDQxYzRiZi1lOGNhLTRjZWEtYmRlNS0wZjI3MmZmZGM1MjciLA0KICAiT1MiOiAi</vt:lpwstr>
  </property>
  <property fmtid="{D5CDD505-2E9C-101B-9397-08002B2CF9AE}" pid="3" name="GVData0">
    <vt:lpwstr>V2luZG93cyINCn0=</vt:lpwstr>
  </property>
  <property fmtid="{D5CDD505-2E9C-101B-9397-08002B2CF9AE}" pid="4" name="GVData1">
    <vt:lpwstr>(end)</vt:lpwstr>
  </property>
  <property fmtid="{D5CDD505-2E9C-101B-9397-08002B2CF9AE}" pid="5" name="Classification">
    <vt:lpwstr>Internal Use Only</vt:lpwstr>
  </property>
  <property fmtid="{D5CDD505-2E9C-101B-9397-08002B2CF9AE}" pid="6" name="CustomerName">
    <vt:lpwstr>Krung-Thai-Bank</vt:lpwstr>
  </property>
  <property fmtid="{D5CDD505-2E9C-101B-9397-08002B2CF9AE}" pid="7" name="FileId">
    <vt:lpwstr>6041c4bf-e8ca-4cea-bde5-0f272ffdc527</vt:lpwstr>
  </property>
  <property fmtid="{D5CDD505-2E9C-101B-9397-08002B2CF9AE}" pid="8" name="UserId">
    <vt:lpwstr>660642</vt:lpwstr>
  </property>
  <property fmtid="{D5CDD505-2E9C-101B-9397-08002B2CF9AE}" pid="9" name="TagDateTime">
    <vt:lpwstr>2567-12-04T07:07:03Z</vt:lpwstr>
  </property>
  <property fmtid="{D5CDD505-2E9C-101B-9397-08002B2CF9AE}" pid="10" name="KTB">
    <vt:lpwstr>Krungthai Bank</vt:lpwstr>
  </property>
</Properties>
</file>