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12192000" cy="6858000"/>
  <p:notesSz cx="6858000" cy="9144000"/>
  <p:custDataLst>
    <p:tags r:id="rId4"/>
  </p:custDataLst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108" d="100"/>
          <a:sy n="108" d="100"/>
        </p:scale>
        <p:origin x="52" y="-19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581305-8C36-4A95-8EBA-DA291FF3353C}" type="datetimeFigureOut">
              <a:rPr lang="th-TH" smtClean="0"/>
              <a:t>04/12/67</a:t>
            </a:fld>
            <a:endParaRPr lang="th-TH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h-TH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A61BB9-32E1-4710-A1D5-E9D0DBD0ED71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5817371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E921A51-5B75-40F3-B5BE-1C86305E3A07}" type="slidenum">
              <a:rPr kumimoji="0" lang="th-TH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Cordia New" panose="020B0304020202020204" pitchFamily="34" charset="-34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th-TH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Cordia New" panose="020B03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5857710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2D3DA-522B-471A-A175-F5554AB83F6A}" type="datetimeFigureOut">
              <a:rPr lang="th-TH" smtClean="0"/>
              <a:t>04/12/67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BC80B-D168-4E8C-8EA3-EE0150A99673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2858812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2D3DA-522B-471A-A175-F5554AB83F6A}" type="datetimeFigureOut">
              <a:rPr lang="th-TH" smtClean="0"/>
              <a:t>04/12/67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BC80B-D168-4E8C-8EA3-EE0150A99673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6764081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2D3DA-522B-471A-A175-F5554AB83F6A}" type="datetimeFigureOut">
              <a:rPr lang="th-TH" smtClean="0"/>
              <a:t>04/12/67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BC80B-D168-4E8C-8EA3-EE0150A99673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0764297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2D3DA-522B-471A-A175-F5554AB83F6A}" type="datetimeFigureOut">
              <a:rPr lang="th-TH" smtClean="0"/>
              <a:t>04/12/67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BC80B-D168-4E8C-8EA3-EE0150A99673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2493247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2D3DA-522B-471A-A175-F5554AB83F6A}" type="datetimeFigureOut">
              <a:rPr lang="th-TH" smtClean="0"/>
              <a:t>04/12/67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BC80B-D168-4E8C-8EA3-EE0150A99673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3534149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2D3DA-522B-471A-A175-F5554AB83F6A}" type="datetimeFigureOut">
              <a:rPr lang="th-TH" smtClean="0"/>
              <a:t>04/12/67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BC80B-D168-4E8C-8EA3-EE0150A99673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9122083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2D3DA-522B-471A-A175-F5554AB83F6A}" type="datetimeFigureOut">
              <a:rPr lang="th-TH" smtClean="0"/>
              <a:t>04/12/67</a:t>
            </a:fld>
            <a:endParaRPr lang="th-T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BC80B-D168-4E8C-8EA3-EE0150A99673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3693764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2D3DA-522B-471A-A175-F5554AB83F6A}" type="datetimeFigureOut">
              <a:rPr lang="th-TH" smtClean="0"/>
              <a:t>04/12/67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BC80B-D168-4E8C-8EA3-EE0150A99673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0179260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2D3DA-522B-471A-A175-F5554AB83F6A}" type="datetimeFigureOut">
              <a:rPr lang="th-TH" smtClean="0"/>
              <a:t>04/12/67</a:t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BC80B-D168-4E8C-8EA3-EE0150A99673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1072462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2D3DA-522B-471A-A175-F5554AB83F6A}" type="datetimeFigureOut">
              <a:rPr lang="th-TH" smtClean="0"/>
              <a:t>04/12/67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BC80B-D168-4E8C-8EA3-EE0150A99673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0032756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2D3DA-522B-471A-A175-F5554AB83F6A}" type="datetimeFigureOut">
              <a:rPr lang="th-TH" smtClean="0"/>
              <a:t>04/12/67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BC80B-D168-4E8C-8EA3-EE0150A99673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2461923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32D3DA-522B-471A-A175-F5554AB83F6A}" type="datetimeFigureOut">
              <a:rPr lang="th-TH" smtClean="0"/>
              <a:t>04/12/67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1BC80B-D168-4E8C-8EA3-EE0150A99673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2292853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285EAEF9-AD0A-C3E2-6C00-B2CE22CE72A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4608" y="80201"/>
            <a:ext cx="1671492" cy="639272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C4EF7817-6E6F-9104-42F6-BEF63ACAF5B7}"/>
              </a:ext>
            </a:extLst>
          </p:cNvPr>
          <p:cNvSpPr txBox="1"/>
          <p:nvPr/>
        </p:nvSpPr>
        <p:spPr>
          <a:xfrm>
            <a:off x="7479399" y="1986"/>
            <a:ext cx="4716932" cy="33855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16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Krungthai Fast" panose="00000500000000000000" pitchFamily="2" charset="-34"/>
                <a:ea typeface="+mn-ea"/>
                <a:cs typeface="Krungthai Fast" panose="00000500000000000000" pitchFamily="2" charset="-34"/>
              </a:rPr>
              <a:t>เอกสารแสดงข้อมูลสำคัญของผลิตภัณฑ์ (Sales Sheet)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C3D7FCB-3B03-4588-89AD-F83980970E1A}"/>
              </a:ext>
            </a:extLst>
          </p:cNvPr>
          <p:cNvSpPr txBox="1"/>
          <p:nvPr/>
        </p:nvSpPr>
        <p:spPr>
          <a:xfrm>
            <a:off x="7516390" y="329489"/>
            <a:ext cx="469425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Krungthai Fast" panose="00000500000000000000" pitchFamily="2" charset="-34"/>
                <a:ea typeface="+mn-ea"/>
                <a:cs typeface="Krungthai Fast" panose="00000500000000000000" pitchFamily="2" charset="-34"/>
              </a:rPr>
              <a:t>เงิน</a:t>
            </a:r>
            <a:r>
              <a:rPr kumimoji="0" lang="th-TH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Krungthai Fast" panose="00000500000000000000" pitchFamily="2" charset="-34"/>
                <a:ea typeface="+mn-ea"/>
                <a:cs typeface="Krungthai Fast" panose="00000500000000000000" pitchFamily="2" charset="-34"/>
              </a:rPr>
              <a:t>ฝากปลอดภาษี </a:t>
            </a:r>
            <a:r>
              <a:rPr kumimoji="0" lang="th-TH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Krungthai Fast" panose="00000500000000000000" pitchFamily="2" charset="-34"/>
                <a:ea typeface="+mn-ea"/>
                <a:cs typeface="Krungthai Fast" panose="00000500000000000000" pitchFamily="2" charset="-34"/>
              </a:rPr>
              <a:t>แบบมีสมุดคู่ฝาก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FB1A81C-B03F-9A8C-5A8E-4003C72ACA20}"/>
              </a:ext>
            </a:extLst>
          </p:cNvPr>
          <p:cNvSpPr/>
          <p:nvPr/>
        </p:nvSpPr>
        <p:spPr>
          <a:xfrm>
            <a:off x="254516" y="875059"/>
            <a:ext cx="5059201" cy="451365"/>
          </a:xfrm>
          <a:prstGeom prst="rect">
            <a:avLst/>
          </a:prstGeom>
          <a:noFill/>
          <a:ln w="9525">
            <a:solidFill>
              <a:srgbClr val="00B0F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h-TH" sz="2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Cordia New" panose="020B0304020202020204" pitchFamily="34" charset="-34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16B0542-3801-4ECD-699E-11005F6587C2}"/>
              </a:ext>
            </a:extLst>
          </p:cNvPr>
          <p:cNvSpPr txBox="1"/>
          <p:nvPr/>
        </p:nvSpPr>
        <p:spPr>
          <a:xfrm>
            <a:off x="254516" y="875057"/>
            <a:ext cx="1772966" cy="276999"/>
          </a:xfrm>
          <a:prstGeom prst="rect">
            <a:avLst/>
          </a:prstGeom>
          <a:solidFill>
            <a:srgbClr val="00B0F0"/>
          </a:solidFill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Krungthai Fast" panose="00000500000000000000" pitchFamily="2" charset="-34"/>
                <a:ea typeface="+mn-ea"/>
                <a:cs typeface="Krungthai Fast" panose="00000500000000000000" pitchFamily="2" charset="-34"/>
              </a:rPr>
              <a:t>1. </a:t>
            </a:r>
            <a:r>
              <a:rPr kumimoji="0" lang="th-TH" sz="1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Krungthai Fast" panose="00000500000000000000" pitchFamily="2" charset="-34"/>
                <a:ea typeface="+mn-ea"/>
                <a:cs typeface="Krungthai Fast" panose="00000500000000000000" pitchFamily="2" charset="-34"/>
              </a:rPr>
              <a:t>เงื่อนไขหลัก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30663E8-D359-C3E0-C857-6245ADAB40BE}"/>
              </a:ext>
            </a:extLst>
          </p:cNvPr>
          <p:cNvSpPr txBox="1"/>
          <p:nvPr/>
        </p:nvSpPr>
        <p:spPr>
          <a:xfrm>
            <a:off x="2027482" y="905389"/>
            <a:ext cx="4129964" cy="40011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th-TH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Krungthai Fast" panose="00000500000000000000" pitchFamily="2" charset="-34"/>
                <a:ea typeface="+mn-ea"/>
                <a:cs typeface="Krungthai Fast" panose="00000500000000000000" pitchFamily="2" charset="-34"/>
              </a:rPr>
              <a:t>ผู้ฝากต้องเป็นบุคคลธรรมดา สัญชาติไทย</a:t>
            </a: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th-TH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Krungthai Fast" panose="00000500000000000000" pitchFamily="2" charset="-34"/>
                <a:ea typeface="+mn-ea"/>
                <a:cs typeface="Krungthai Fast" panose="00000500000000000000" pitchFamily="2" charset="-34"/>
              </a:rPr>
              <a:t>ลูกค้า 1 รายเปิดได้ 1 บัญชีเท่านั้น 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4C8D4114-DD74-F095-5BF5-46B7878F5374}"/>
              </a:ext>
            </a:extLst>
          </p:cNvPr>
          <p:cNvSpPr txBox="1"/>
          <p:nvPr/>
        </p:nvSpPr>
        <p:spPr>
          <a:xfrm>
            <a:off x="1801115" y="326761"/>
            <a:ext cx="6095741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14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Krungthai Fast" panose="00000500000000000000" pitchFamily="2" charset="-34"/>
                <a:ea typeface="+mn-ea"/>
                <a:cs typeface="Krungthai Fast" panose="00000500000000000000" pitchFamily="2" charset="-34"/>
              </a:rPr>
              <a:t> เงิน</a:t>
            </a:r>
            <a:r>
              <a:rPr kumimoji="0" lang="th-TH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Krungthai Fast" panose="00000500000000000000" pitchFamily="2" charset="-34"/>
                <a:ea typeface="+mn-ea"/>
                <a:cs typeface="Krungthai Fast" panose="00000500000000000000" pitchFamily="2" charset="-34"/>
              </a:rPr>
              <a:t>ฝาก 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Krungthai Fast" panose="00000500000000000000" pitchFamily="2" charset="-34"/>
                <a:ea typeface="+mn-ea"/>
                <a:cs typeface="Krungthai Fast" panose="00000500000000000000" pitchFamily="2" charset="-34"/>
              </a:rPr>
              <a:t>Krungthai ZERO TAX MAX</a:t>
            </a:r>
            <a:endParaRPr kumimoji="0" lang="th-TH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Krungthai Fast" panose="00000500000000000000" pitchFamily="2" charset="-34"/>
              <a:ea typeface="+mn-ea"/>
              <a:cs typeface="Krungthai Fast" panose="00000500000000000000" pitchFamily="2" charset="-34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8CBDDC70-7C04-CAE5-AFB3-1D23EE343D35}"/>
              </a:ext>
            </a:extLst>
          </p:cNvPr>
          <p:cNvSpPr txBox="1"/>
          <p:nvPr/>
        </p:nvSpPr>
        <p:spPr>
          <a:xfrm>
            <a:off x="11559971" y="6584628"/>
            <a:ext cx="485832" cy="2539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Krungthai Fast" panose="00000500000000000000" pitchFamily="2" charset="-34"/>
                <a:ea typeface="+mn-ea"/>
                <a:cs typeface="Krungthai Fast" panose="00000500000000000000" pitchFamily="2" charset="-34"/>
              </a:rPr>
              <a:t>1/1</a:t>
            </a:r>
            <a:endParaRPr kumimoji="0" lang="th-TH" sz="105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Krungthai Fast" panose="00000500000000000000" pitchFamily="2" charset="-34"/>
              <a:ea typeface="+mn-ea"/>
              <a:cs typeface="Krungthai Fast" panose="00000500000000000000" pitchFamily="2" charset="-34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904B965-30D9-F416-979D-761D3C8F64BA}"/>
              </a:ext>
            </a:extLst>
          </p:cNvPr>
          <p:cNvSpPr txBox="1"/>
          <p:nvPr/>
        </p:nvSpPr>
        <p:spPr>
          <a:xfrm>
            <a:off x="7217660" y="855390"/>
            <a:ext cx="5632301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Krungthai Fast" panose="00000500000000000000" pitchFamily="2" charset="-34"/>
                <a:ea typeface="+mn-ea"/>
                <a:cs typeface="Krungthai Fast" panose="00000500000000000000" pitchFamily="2" charset="-34"/>
              </a:rPr>
              <a:t>จ่ายดอกเบี้ยเมื่อครบกําหนดระยะเวลาฝาก โดยจะโอน</a:t>
            </a:r>
            <a:r>
              <a:rPr kumimoji="0" lang="th-TH" sz="9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Krungthai Fast" panose="00000500000000000000" pitchFamily="2" charset="-34"/>
                <a:ea typeface="+mn-ea"/>
                <a:cs typeface="Krungthai Fast" panose="00000500000000000000" pitchFamily="2" charset="-34"/>
              </a:rPr>
              <a:t>ดอกเบี้ยไปยังบัญชีคู่</a:t>
            </a:r>
            <a:r>
              <a:rPr kumimoji="0" lang="th-TH" sz="9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Krungthai Fast" panose="00000500000000000000" pitchFamily="2" charset="-34"/>
                <a:ea typeface="+mn-ea"/>
                <a:cs typeface="Krungthai Fast" panose="00000500000000000000" pitchFamily="2" charset="-34"/>
              </a:rPr>
              <a:t>โ่อน</a:t>
            </a:r>
            <a:r>
              <a:rPr kumimoji="0" lang="th-TH" sz="9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Krungthai Fast" panose="00000500000000000000" pitchFamily="2" charset="-34"/>
                <a:ea typeface="+mn-ea"/>
                <a:cs typeface="Krungthai Fast" panose="00000500000000000000" pitchFamily="2" charset="-34"/>
              </a:rPr>
              <a:t> </a:t>
            </a:r>
            <a:r>
              <a:rPr kumimoji="0" lang="th-TH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Krungthai Fast" panose="00000500000000000000" pitchFamily="2" charset="-34"/>
                <a:ea typeface="+mn-ea"/>
                <a:cs typeface="Krungthai Fast" panose="00000500000000000000" pitchFamily="2" charset="-34"/>
              </a:rPr>
              <a:t>(</a:t>
            </a:r>
            <a:r>
              <a:rPr kumimoji="0" lang="th-TH" sz="9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Krungthai Fast" panose="00000500000000000000" pitchFamily="2" charset="-34"/>
                <a:ea typeface="+mn-ea"/>
                <a:cs typeface="Krungthai Fast" panose="00000500000000000000" pitchFamily="2" charset="-34"/>
              </a:rPr>
              <a:t>บัญชีออมทรัพย์หรือ</a:t>
            </a:r>
            <a:endParaRPr kumimoji="0" lang="th-TH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Krungthai Fast" panose="00000500000000000000" pitchFamily="2" charset="-34"/>
              <a:ea typeface="+mn-ea"/>
              <a:cs typeface="Krungthai Fast" panose="00000500000000000000" pitchFamily="2" charset="-34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Krungthai Fast" panose="00000500000000000000" pitchFamily="2" charset="-34"/>
                <a:ea typeface="+mn-ea"/>
                <a:cs typeface="Krungthai Fast" panose="00000500000000000000" pitchFamily="2" charset="-34"/>
              </a:rPr>
              <a:t>กระแส</a:t>
            </a:r>
            <a:r>
              <a:rPr kumimoji="0" lang="th-TH" sz="9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Krungthai Fast" panose="00000500000000000000" pitchFamily="2" charset="-34"/>
                <a:ea typeface="+mn-ea"/>
                <a:cs typeface="Krungthai Fast" panose="00000500000000000000" pitchFamily="2" charset="-34"/>
              </a:rPr>
              <a:t>รายวัน) ตามที่ผู้ฝากแจ้งไว้กับธนาคาร</a:t>
            </a:r>
            <a:endParaRPr kumimoji="0" lang="th-TH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Krungthai Fast" panose="00000500000000000000" pitchFamily="2" charset="-34"/>
              <a:ea typeface="+mn-ea"/>
              <a:cs typeface="Krungthai Fast" panose="00000500000000000000" pitchFamily="2" charset="-34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Krungthai Fast" panose="00000500000000000000" pitchFamily="2" charset="-34"/>
              <a:ea typeface="+mn-ea"/>
              <a:cs typeface="Krungthai Fast" panose="00000500000000000000" pitchFamily="2" charset="-34"/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0CD31BDB-3230-1638-DB0D-6C2859178289}"/>
              </a:ext>
            </a:extLst>
          </p:cNvPr>
          <p:cNvSpPr txBox="1"/>
          <p:nvPr/>
        </p:nvSpPr>
        <p:spPr>
          <a:xfrm>
            <a:off x="1872895" y="528580"/>
            <a:ext cx="2656624" cy="2539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Krungthai Fast" panose="00000500000000000000" pitchFamily="2" charset="-34"/>
                <a:ea typeface="+mn-ea"/>
                <a:cs typeface="Krungthai Fast" panose="00000500000000000000" pitchFamily="2" charset="-34"/>
              </a:rPr>
              <a:t>Version : </a:t>
            </a:r>
            <a:r>
              <a:rPr kumimoji="0" lang="th-TH" sz="105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Krungthai Fast" panose="00000500000000000000" pitchFamily="2" charset="-34"/>
                <a:ea typeface="+mn-ea"/>
                <a:cs typeface="Krungthai Fast" panose="00000500000000000000" pitchFamily="2" charset="-34"/>
              </a:rPr>
              <a:t>ณ วันที่ </a:t>
            </a:r>
            <a:r>
              <a:rPr lang="en-US" sz="1050" dirty="0" smtClean="0">
                <a:solidFill>
                  <a:srgbClr val="0070C0"/>
                </a:solidFill>
                <a:latin typeface="Krungthai Fast" panose="00000500000000000000" pitchFamily="2" charset="-34"/>
                <a:cs typeface="Krungthai Fast" panose="00000500000000000000" pitchFamily="2" charset="-34"/>
              </a:rPr>
              <a:t>11</a:t>
            </a:r>
            <a:r>
              <a:rPr kumimoji="0" lang="th-TH" sz="105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Krungthai Fast" panose="00000500000000000000" pitchFamily="2" charset="-34"/>
                <a:ea typeface="+mn-ea"/>
                <a:cs typeface="Krungthai Fast" panose="00000500000000000000" pitchFamily="2" charset="-34"/>
              </a:rPr>
              <a:t> </a:t>
            </a:r>
            <a:r>
              <a:rPr lang="th-TH" sz="1050" dirty="0">
                <a:solidFill>
                  <a:srgbClr val="0070C0"/>
                </a:solidFill>
                <a:latin typeface="Krungthai Fast" panose="00000500000000000000" pitchFamily="2" charset="-34"/>
                <a:cs typeface="Krungthai Fast" panose="00000500000000000000" pitchFamily="2" charset="-34"/>
              </a:rPr>
              <a:t>ธ</a:t>
            </a:r>
            <a:r>
              <a:rPr kumimoji="0" lang="th-TH" sz="105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Krungthai Fast" panose="00000500000000000000" pitchFamily="2" charset="-34"/>
                <a:ea typeface="+mn-ea"/>
                <a:cs typeface="Krungthai Fast" panose="00000500000000000000" pitchFamily="2" charset="-34"/>
              </a:rPr>
              <a:t>.ค. </a:t>
            </a:r>
            <a:r>
              <a:rPr kumimoji="0" lang="th-TH" sz="105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Krungthai Fast" panose="00000500000000000000" pitchFamily="2" charset="-34"/>
                <a:ea typeface="+mn-ea"/>
                <a:cs typeface="Krungthai Fast" panose="00000500000000000000" pitchFamily="2" charset="-34"/>
              </a:rPr>
              <a:t>2567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9DF167F-BF1E-D94E-72CC-3AE18C05040A}"/>
              </a:ext>
            </a:extLst>
          </p:cNvPr>
          <p:cNvSpPr txBox="1"/>
          <p:nvPr/>
        </p:nvSpPr>
        <p:spPr>
          <a:xfrm>
            <a:off x="245182" y="1365713"/>
            <a:ext cx="1789900" cy="277923"/>
          </a:xfrm>
          <a:prstGeom prst="rect">
            <a:avLst/>
          </a:prstGeom>
          <a:solidFill>
            <a:srgbClr val="00B0F0"/>
          </a:solidFill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Krungthai Fast" panose="00000500000000000000" pitchFamily="2" charset="-34"/>
                <a:ea typeface="+mn-ea"/>
                <a:cs typeface="Krungthai Fast" panose="00000500000000000000" pitchFamily="2" charset="-34"/>
              </a:rPr>
              <a:t>2. </a:t>
            </a:r>
            <a:r>
              <a:rPr kumimoji="0" lang="th-TH" sz="1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Krungthai Fast" panose="00000500000000000000" pitchFamily="2" charset="-34"/>
                <a:ea typeface="+mn-ea"/>
                <a:cs typeface="Krungthai Fast" panose="00000500000000000000" pitchFamily="2" charset="-34"/>
              </a:rPr>
              <a:t>ระยะเวลาการฝาก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55436BD-36E0-A50B-51F6-501F73917621}"/>
              </a:ext>
            </a:extLst>
          </p:cNvPr>
          <p:cNvSpPr/>
          <p:nvPr/>
        </p:nvSpPr>
        <p:spPr>
          <a:xfrm>
            <a:off x="245797" y="1363521"/>
            <a:ext cx="5067921" cy="348116"/>
          </a:xfrm>
          <a:prstGeom prst="rect">
            <a:avLst/>
          </a:prstGeom>
          <a:noFill/>
          <a:ln w="9525">
            <a:solidFill>
              <a:srgbClr val="00B0F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h-TH" sz="2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Cordia New" panose="020B0304020202020204" pitchFamily="34" charset="-34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40A9637-9E2D-6605-4C1B-AFC40A3EC3C5}"/>
              </a:ext>
            </a:extLst>
          </p:cNvPr>
          <p:cNvSpPr txBox="1"/>
          <p:nvPr/>
        </p:nvSpPr>
        <p:spPr>
          <a:xfrm>
            <a:off x="2247364" y="1417389"/>
            <a:ext cx="1720385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Krungthai Fast" panose="00000500000000000000" pitchFamily="2" charset="-34"/>
                <a:ea typeface="+mn-ea"/>
                <a:cs typeface="Krungthai Fast" panose="00000500000000000000" pitchFamily="2" charset="-34"/>
              </a:rPr>
              <a:t>24 </a:t>
            </a:r>
            <a:r>
              <a:rPr kumimoji="0" lang="th-TH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Krungthai Fast" panose="00000500000000000000" pitchFamily="2" charset="-34"/>
                <a:ea typeface="+mn-ea"/>
                <a:cs typeface="Krungthai Fast" panose="00000500000000000000" pitchFamily="2" charset="-34"/>
              </a:rPr>
              <a:t>เดือน</a:t>
            </a:r>
            <a:r>
              <a:rPr kumimoji="0" lang="en-US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Krungthai Fast" panose="00000500000000000000" pitchFamily="2" charset="-34"/>
                <a:ea typeface="+mn-ea"/>
                <a:cs typeface="Krungthai Fast" panose="00000500000000000000" pitchFamily="2" charset="-34"/>
              </a:rPr>
              <a:t>, 36 </a:t>
            </a:r>
            <a:r>
              <a:rPr kumimoji="0" lang="th-TH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Krungthai Fast" panose="00000500000000000000" pitchFamily="2" charset="-34"/>
                <a:ea typeface="+mn-ea"/>
                <a:cs typeface="Krungthai Fast" panose="00000500000000000000" pitchFamily="2" charset="-34"/>
              </a:rPr>
              <a:t>เดือน</a:t>
            </a:r>
            <a:r>
              <a:rPr kumimoji="0" lang="en-US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Krungthai Fast" panose="00000500000000000000" pitchFamily="2" charset="-34"/>
                <a:ea typeface="+mn-ea"/>
                <a:cs typeface="Krungthai Fast" panose="00000500000000000000" pitchFamily="2" charset="-34"/>
              </a:rPr>
              <a:t>, 48 </a:t>
            </a:r>
            <a:r>
              <a:rPr kumimoji="0" lang="th-TH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Krungthai Fast" panose="00000500000000000000" pitchFamily="2" charset="-34"/>
                <a:ea typeface="+mn-ea"/>
                <a:cs typeface="Krungthai Fast" panose="00000500000000000000" pitchFamily="2" charset="-34"/>
              </a:rPr>
              <a:t>เดือน</a:t>
            </a:r>
            <a:endParaRPr kumimoji="0" lang="th-TH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Krungthai Fast" panose="00000500000000000000" pitchFamily="2" charset="-34"/>
              <a:ea typeface="+mn-ea"/>
              <a:cs typeface="Krungthai Fast" panose="00000500000000000000" pitchFamily="2" charset="-34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5C4C8E2E-7BD0-4B65-23F9-2D1E47EFFB1B}"/>
              </a:ext>
            </a:extLst>
          </p:cNvPr>
          <p:cNvSpPr txBox="1"/>
          <p:nvPr/>
        </p:nvSpPr>
        <p:spPr>
          <a:xfrm>
            <a:off x="242154" y="1702504"/>
            <a:ext cx="1787280" cy="400110"/>
          </a:xfrm>
          <a:prstGeom prst="rect">
            <a:avLst/>
          </a:prstGeom>
          <a:solidFill>
            <a:srgbClr val="00B0F0"/>
          </a:solidFill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Krungthai Fast" panose="00000500000000000000" pitchFamily="2" charset="-34"/>
                <a:ea typeface="+mn-ea"/>
                <a:cs typeface="Krungthai Fast" panose="00000500000000000000" pitchFamily="2" charset="-34"/>
              </a:rPr>
              <a:t>3. </a:t>
            </a:r>
            <a:r>
              <a:rPr kumimoji="0" lang="th-TH" sz="1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Krungthai Fast" panose="00000500000000000000" pitchFamily="2" charset="-34"/>
                <a:ea typeface="+mn-ea"/>
                <a:cs typeface="Krungthai Fast" panose="00000500000000000000" pitchFamily="2" charset="-34"/>
              </a:rPr>
              <a:t>จำนวนเงินเปิดบัญชี</a:t>
            </a:r>
            <a:br>
              <a:rPr kumimoji="0" lang="th-TH" sz="1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Krungthai Fast" panose="00000500000000000000" pitchFamily="2" charset="-34"/>
                <a:ea typeface="+mn-ea"/>
                <a:cs typeface="Krungthai Fast" panose="00000500000000000000" pitchFamily="2" charset="-34"/>
              </a:rPr>
            </a:br>
            <a:r>
              <a:rPr kumimoji="0" lang="th-TH" sz="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Krungthai Fast" panose="00000500000000000000" pitchFamily="2" charset="-34"/>
                <a:ea typeface="+mn-ea"/>
                <a:cs typeface="Krungthai Fast" panose="00000500000000000000" pitchFamily="2" charset="-34"/>
              </a:rPr>
              <a:t>ขั้นต่ำและสูงสุด 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6DC1452E-7B6A-DCE6-626B-2E782E1A0705}"/>
              </a:ext>
            </a:extLst>
          </p:cNvPr>
          <p:cNvSpPr/>
          <p:nvPr/>
        </p:nvSpPr>
        <p:spPr>
          <a:xfrm>
            <a:off x="245021" y="1701654"/>
            <a:ext cx="5068697" cy="607512"/>
          </a:xfrm>
          <a:prstGeom prst="rect">
            <a:avLst/>
          </a:prstGeom>
          <a:noFill/>
          <a:ln w="9525">
            <a:solidFill>
              <a:srgbClr val="00B0F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h-TH" sz="2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Cordia New" panose="020B0304020202020204" pitchFamily="34" charset="-34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F18096FF-B096-AEC2-4FD7-A132BDF26377}"/>
              </a:ext>
            </a:extLst>
          </p:cNvPr>
          <p:cNvSpPr txBox="1"/>
          <p:nvPr/>
        </p:nvSpPr>
        <p:spPr>
          <a:xfrm>
            <a:off x="2079381" y="1770997"/>
            <a:ext cx="1992119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Krungthai Fast" panose="00000500000000000000" pitchFamily="2" charset="-34"/>
                <a:ea typeface="+mn-ea"/>
                <a:cs typeface="Krungthai Fast" panose="00000500000000000000" pitchFamily="2" charset="-34"/>
              </a:rPr>
              <a:t>24 </a:t>
            </a:r>
            <a:r>
              <a:rPr kumimoji="0" lang="th-TH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Krungthai Fast" panose="00000500000000000000" pitchFamily="2" charset="-34"/>
                <a:ea typeface="+mn-ea"/>
                <a:cs typeface="Krungthai Fast" panose="00000500000000000000" pitchFamily="2" charset="-34"/>
              </a:rPr>
              <a:t>เดือน </a:t>
            </a:r>
            <a:r>
              <a:rPr kumimoji="0" lang="en-US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Krungthai Fast" panose="00000500000000000000" pitchFamily="2" charset="-34"/>
                <a:ea typeface="+mn-ea"/>
                <a:cs typeface="Krungthai Fast" panose="00000500000000000000" pitchFamily="2" charset="-34"/>
              </a:rPr>
              <a:t>: </a:t>
            </a:r>
            <a:r>
              <a:rPr kumimoji="0" lang="th-TH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Krungthai Fast" panose="00000500000000000000" pitchFamily="2" charset="-34"/>
                <a:ea typeface="+mn-ea"/>
                <a:cs typeface="Krungthai Fast" panose="00000500000000000000" pitchFamily="2" charset="-34"/>
              </a:rPr>
              <a:t>1,000 - 25,000 บาท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Krungthai Fast" panose="00000500000000000000" pitchFamily="2" charset="-34"/>
                <a:ea typeface="+mn-ea"/>
                <a:cs typeface="Krungthai Fast" panose="00000500000000000000" pitchFamily="2" charset="-34"/>
              </a:rPr>
              <a:t>36</a:t>
            </a:r>
            <a:r>
              <a:rPr kumimoji="0" lang="th-TH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Krungthai Fast" panose="00000500000000000000" pitchFamily="2" charset="-34"/>
                <a:ea typeface="+mn-ea"/>
                <a:cs typeface="Krungthai Fast" panose="00000500000000000000" pitchFamily="2" charset="-34"/>
              </a:rPr>
              <a:t> </a:t>
            </a:r>
            <a:r>
              <a:rPr kumimoji="0" lang="th-TH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Krungthai Fast" panose="00000500000000000000" pitchFamily="2" charset="-34"/>
                <a:ea typeface="+mn-ea"/>
                <a:cs typeface="Krungthai Fast" panose="00000500000000000000" pitchFamily="2" charset="-34"/>
              </a:rPr>
              <a:t>เดือน : 1,000 - </a:t>
            </a:r>
            <a:r>
              <a:rPr kumimoji="0" lang="en-US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Krungthai Fast" panose="00000500000000000000" pitchFamily="2" charset="-34"/>
                <a:ea typeface="+mn-ea"/>
                <a:cs typeface="Krungthai Fast" panose="00000500000000000000" pitchFamily="2" charset="-34"/>
              </a:rPr>
              <a:t>16</a:t>
            </a:r>
            <a:r>
              <a:rPr kumimoji="0" lang="th-TH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Krungthai Fast" panose="00000500000000000000" pitchFamily="2" charset="-34"/>
                <a:ea typeface="+mn-ea"/>
                <a:cs typeface="Krungthai Fast" panose="00000500000000000000" pitchFamily="2" charset="-34"/>
              </a:rPr>
              <a:t>,</a:t>
            </a:r>
            <a:r>
              <a:rPr kumimoji="0" lang="en-US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Krungthai Fast" panose="00000500000000000000" pitchFamily="2" charset="-34"/>
                <a:ea typeface="+mn-ea"/>
                <a:cs typeface="Krungthai Fast" panose="00000500000000000000" pitchFamily="2" charset="-34"/>
              </a:rPr>
              <a:t>5</a:t>
            </a:r>
            <a:r>
              <a:rPr kumimoji="0" lang="th-TH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Krungthai Fast" panose="00000500000000000000" pitchFamily="2" charset="-34"/>
                <a:ea typeface="+mn-ea"/>
                <a:cs typeface="Krungthai Fast" panose="00000500000000000000" pitchFamily="2" charset="-34"/>
              </a:rPr>
              <a:t>00 บาท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Krungthai Fast" panose="00000500000000000000" pitchFamily="2" charset="-34"/>
                <a:ea typeface="+mn-ea"/>
                <a:cs typeface="Krungthai Fast" panose="00000500000000000000" pitchFamily="2" charset="-34"/>
              </a:rPr>
              <a:t>48 </a:t>
            </a:r>
            <a:r>
              <a:rPr kumimoji="0" lang="th-TH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Krungthai Fast" panose="00000500000000000000" pitchFamily="2" charset="-34"/>
                <a:ea typeface="+mn-ea"/>
                <a:cs typeface="Krungthai Fast" panose="00000500000000000000" pitchFamily="2" charset="-34"/>
              </a:rPr>
              <a:t>เดือน </a:t>
            </a:r>
            <a:r>
              <a:rPr kumimoji="0" lang="en-US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Krungthai Fast" panose="00000500000000000000" pitchFamily="2" charset="-34"/>
                <a:ea typeface="+mn-ea"/>
                <a:cs typeface="Krungthai Fast" panose="00000500000000000000" pitchFamily="2" charset="-34"/>
              </a:rPr>
              <a:t>: 1,000 – 12,500 </a:t>
            </a:r>
            <a:r>
              <a:rPr kumimoji="0" lang="th-TH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Krungthai Fast" panose="00000500000000000000" pitchFamily="2" charset="-34"/>
                <a:ea typeface="+mn-ea"/>
                <a:cs typeface="Krungthai Fast" panose="00000500000000000000" pitchFamily="2" charset="-34"/>
              </a:rPr>
              <a:t>บาท</a:t>
            </a:r>
            <a:endParaRPr kumimoji="0" lang="th-TH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Krungthai Fast" panose="00000500000000000000" pitchFamily="2" charset="-34"/>
              <a:ea typeface="+mn-ea"/>
              <a:cs typeface="Krungthai Fast" panose="00000500000000000000" pitchFamily="2" charset="-34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278DFA74-DCEA-0B96-2705-FE73B10A5450}"/>
              </a:ext>
            </a:extLst>
          </p:cNvPr>
          <p:cNvSpPr txBox="1"/>
          <p:nvPr/>
        </p:nvSpPr>
        <p:spPr>
          <a:xfrm>
            <a:off x="242154" y="2383794"/>
            <a:ext cx="1787280" cy="861774"/>
          </a:xfrm>
          <a:prstGeom prst="rect">
            <a:avLst/>
          </a:prstGeom>
          <a:solidFill>
            <a:srgbClr val="00B0F0"/>
          </a:solidFill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Krungthai Fast" panose="00000500000000000000" pitchFamily="2" charset="-34"/>
                <a:ea typeface="+mn-ea"/>
                <a:cs typeface="Krungthai Fast" panose="00000500000000000000" pitchFamily="2" charset="-34"/>
              </a:rPr>
              <a:t>4. </a:t>
            </a:r>
            <a:r>
              <a:rPr kumimoji="0" lang="th-TH" sz="1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Krungthai Fast" panose="00000500000000000000" pitchFamily="2" charset="-34"/>
                <a:ea typeface="+mn-ea"/>
                <a:cs typeface="Krungthai Fast" panose="00000500000000000000" pitchFamily="2" charset="-34"/>
              </a:rPr>
              <a:t>อัตราดอกเบี้ยต่อปี(%)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75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Krungthai Fast" panose="00000500000000000000" pitchFamily="2" charset="-34"/>
                <a:ea typeface="+mn-ea"/>
                <a:cs typeface="Krungthai Fast" panose="00000500000000000000" pitchFamily="2" charset="-34"/>
              </a:rPr>
              <a:t>เป็นไปตามประกาศของธนาคารและอัตราดอกเบี้ยอาจเปลี่ยนแปลง</a:t>
            </a:r>
            <a:r>
              <a:rPr kumimoji="0" lang="th-TH" sz="75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Krungthai Fast" panose="00000500000000000000" pitchFamily="2" charset="-34"/>
                <a:ea typeface="+mn-ea"/>
                <a:cs typeface="Krungthai Fast" panose="00000500000000000000" pitchFamily="2" charset="-34"/>
              </a:rPr>
              <a:t>ได้ สามารถ</a:t>
            </a:r>
            <a:r>
              <a:rPr kumimoji="0" lang="th-TH" sz="75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Krungthai Fast" panose="00000500000000000000" pitchFamily="2" charset="-34"/>
                <a:ea typeface="+mn-ea"/>
                <a:cs typeface="Krungthai Fast" panose="00000500000000000000" pitchFamily="2" charset="-34"/>
              </a:rPr>
              <a:t>เรียกดูข้อมูลอัตราดอกเบี้ยปัจจุบันได้ที่ </a:t>
            </a:r>
            <a:r>
              <a:rPr kumimoji="0" lang="en-US" sz="75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Krungthai Fast" panose="00000500000000000000" pitchFamily="2" charset="-34"/>
                <a:ea typeface="+mn-ea"/>
                <a:cs typeface="Krungthai Fast" panose="00000500000000000000" pitchFamily="2" charset="-34"/>
              </a:rPr>
              <a:t>krungthai.com</a:t>
            </a:r>
            <a:endParaRPr kumimoji="0" lang="th-TH" sz="75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Krungthai Fast" panose="00000500000000000000" pitchFamily="2" charset="-34"/>
              <a:ea typeface="+mn-ea"/>
              <a:cs typeface="Krungthai Fast" panose="00000500000000000000" pitchFamily="2" charset="-34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Krungthai Fast" panose="00000500000000000000" pitchFamily="2" charset="-34"/>
                <a:ea typeface="+mn-ea"/>
                <a:cs typeface="Krungthai Fast" panose="00000500000000000000" pitchFamily="2" charset="-34"/>
              </a:rPr>
              <a:t> </a:t>
            </a:r>
            <a:endParaRPr kumimoji="0" lang="th-TH" sz="10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Krungthai Fast" panose="00000500000000000000" pitchFamily="2" charset="-34"/>
              <a:ea typeface="+mn-ea"/>
              <a:cs typeface="Krungthai Fast" panose="00000500000000000000" pitchFamily="2" charset="-34"/>
            </a:endParaRP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A5EC8765-B386-25ED-C39E-D049CA616299}"/>
              </a:ext>
            </a:extLst>
          </p:cNvPr>
          <p:cNvSpPr/>
          <p:nvPr/>
        </p:nvSpPr>
        <p:spPr>
          <a:xfrm>
            <a:off x="235956" y="2387054"/>
            <a:ext cx="5064318" cy="759875"/>
          </a:xfrm>
          <a:prstGeom prst="rect">
            <a:avLst/>
          </a:prstGeom>
          <a:noFill/>
          <a:ln w="9525">
            <a:solidFill>
              <a:srgbClr val="00B0F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h-TH" sz="2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Cordia New" panose="020B0304020202020204" pitchFamily="34" charset="-34"/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67AFE1BB-E941-D488-DD66-9506D86B2942}"/>
              </a:ext>
            </a:extLst>
          </p:cNvPr>
          <p:cNvSpPr txBox="1"/>
          <p:nvPr/>
        </p:nvSpPr>
        <p:spPr>
          <a:xfrm>
            <a:off x="1969005" y="2440841"/>
            <a:ext cx="3463254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th-TH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Krungthai Fast" panose="00000500000000000000" pitchFamily="2" charset="-34"/>
                <a:ea typeface="+mn-ea"/>
                <a:cs typeface="Krungthai Fast" panose="00000500000000000000" pitchFamily="2" charset="-34"/>
              </a:rPr>
              <a:t>24 เดือน : </a:t>
            </a:r>
            <a:r>
              <a:rPr kumimoji="0" lang="en-US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Krungthai Fast" panose="00000500000000000000" pitchFamily="2" charset="-34"/>
                <a:ea typeface="+mn-ea"/>
                <a:cs typeface="Krungthai Fast" panose="00000500000000000000" pitchFamily="2" charset="-34"/>
              </a:rPr>
              <a:t>2.45% </a:t>
            </a:r>
            <a:r>
              <a:rPr kumimoji="0" lang="th-TH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Krungthai Fast" panose="00000500000000000000" pitchFamily="2" charset="-34"/>
                <a:ea typeface="+mn-ea"/>
                <a:cs typeface="Krungthai Fast" panose="00000500000000000000" pitchFamily="2" charset="-34"/>
              </a:rPr>
              <a:t>ต่อปี</a:t>
            </a:r>
            <a:endParaRPr kumimoji="0" lang="th-TH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Krungthai Fast" panose="00000500000000000000" pitchFamily="2" charset="-34"/>
              <a:ea typeface="+mn-ea"/>
              <a:cs typeface="Krungthai Fast" panose="00000500000000000000" pitchFamily="2" charset="-34"/>
            </a:endParaRP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th-TH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Krungthai Fast" panose="00000500000000000000" pitchFamily="2" charset="-34"/>
                <a:ea typeface="+mn-ea"/>
                <a:cs typeface="Krungthai Fast" panose="00000500000000000000" pitchFamily="2" charset="-34"/>
              </a:rPr>
              <a:t>36 เดือน : </a:t>
            </a:r>
            <a:r>
              <a:rPr kumimoji="0" lang="en-US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Krungthai Fast" panose="00000500000000000000" pitchFamily="2" charset="-34"/>
                <a:ea typeface="+mn-ea"/>
                <a:cs typeface="Krungthai Fast" panose="00000500000000000000" pitchFamily="2" charset="-34"/>
              </a:rPr>
              <a:t>2.50% </a:t>
            </a:r>
            <a:r>
              <a:rPr kumimoji="0" lang="th-TH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Krungthai Fast" panose="00000500000000000000" pitchFamily="2" charset="-34"/>
                <a:ea typeface="+mn-ea"/>
                <a:cs typeface="Krungthai Fast" panose="00000500000000000000" pitchFamily="2" charset="-34"/>
              </a:rPr>
              <a:t>ต่อปี</a:t>
            </a:r>
            <a:endParaRPr kumimoji="0" lang="th-TH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Krungthai Fast" panose="00000500000000000000" pitchFamily="2" charset="-34"/>
              <a:ea typeface="+mn-ea"/>
              <a:cs typeface="Krungthai Fast" panose="00000500000000000000" pitchFamily="2" charset="-34"/>
            </a:endParaRP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th-TH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Krungthai Fast" panose="00000500000000000000" pitchFamily="2" charset="-34"/>
                <a:ea typeface="+mn-ea"/>
                <a:cs typeface="Krungthai Fast" panose="00000500000000000000" pitchFamily="2" charset="-34"/>
              </a:rPr>
              <a:t>48 เดือน : </a:t>
            </a:r>
            <a:r>
              <a:rPr kumimoji="0" lang="en-US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Krungthai Fast" panose="00000500000000000000" pitchFamily="2" charset="-34"/>
                <a:ea typeface="+mn-ea"/>
                <a:cs typeface="Krungthai Fast" panose="00000500000000000000" pitchFamily="2" charset="-34"/>
              </a:rPr>
              <a:t>2.50% </a:t>
            </a:r>
            <a:r>
              <a:rPr kumimoji="0" lang="th-TH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Krungthai Fast" panose="00000500000000000000" pitchFamily="2" charset="-34"/>
                <a:ea typeface="+mn-ea"/>
                <a:cs typeface="Krungthai Fast" panose="00000500000000000000" pitchFamily="2" charset="-34"/>
              </a:rPr>
              <a:t>ต่อปี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Krungthai Fast" panose="00000500000000000000" pitchFamily="2" charset="-34"/>
                <a:ea typeface="+mn-ea"/>
                <a:cs typeface="Krungthai Fast" panose="00000500000000000000" pitchFamily="2" charset="-34"/>
              </a:rPr>
              <a:t>     </a:t>
            </a:r>
            <a:r>
              <a:rPr kumimoji="0" lang="th-TH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Krungthai Fast" panose="00000500000000000000" pitchFamily="2" charset="-34"/>
                <a:ea typeface="+mn-ea"/>
                <a:cs typeface="Krungthai Fast" panose="00000500000000000000" pitchFamily="2" charset="-34"/>
              </a:rPr>
              <a:t>อัตรา</a:t>
            </a:r>
            <a:r>
              <a:rPr kumimoji="0" lang="th-TH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Krungthai Fast" panose="00000500000000000000" pitchFamily="2" charset="-34"/>
                <a:ea typeface="+mn-ea"/>
                <a:cs typeface="Krungthai Fast" panose="00000500000000000000" pitchFamily="2" charset="-34"/>
              </a:rPr>
              <a:t>ดอกเบี้ย ณ </a:t>
            </a:r>
            <a:r>
              <a:rPr kumimoji="0" lang="th-TH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Krungthai Fast" panose="00000500000000000000" pitchFamily="2" charset="-34"/>
                <a:ea typeface="+mn-ea"/>
                <a:cs typeface="Krungthai Fast" panose="00000500000000000000" pitchFamily="2" charset="-34"/>
              </a:rPr>
              <a:t>วันที่ </a:t>
            </a:r>
            <a:r>
              <a:rPr lang="en-US" sz="1000" dirty="0" smtClean="0">
                <a:solidFill>
                  <a:prstClr val="black"/>
                </a:solidFill>
                <a:latin typeface="Krungthai Fast" panose="00000500000000000000" pitchFamily="2" charset="-34"/>
                <a:cs typeface="Krungthai Fast" panose="00000500000000000000" pitchFamily="2" charset="-34"/>
              </a:rPr>
              <a:t>11</a:t>
            </a:r>
            <a:r>
              <a:rPr kumimoji="0" lang="th-TH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Krungthai Fast" panose="00000500000000000000" pitchFamily="2" charset="-34"/>
                <a:ea typeface="+mn-ea"/>
                <a:cs typeface="Krungthai Fast" panose="00000500000000000000" pitchFamily="2" charset="-34"/>
              </a:rPr>
              <a:t> ธันวาคม 256</a:t>
            </a:r>
            <a:r>
              <a:rPr lang="en-US" sz="1000" dirty="0">
                <a:solidFill>
                  <a:prstClr val="black"/>
                </a:solidFill>
                <a:latin typeface="Krungthai Fast" panose="00000500000000000000" pitchFamily="2" charset="-34"/>
                <a:cs typeface="Krungthai Fast" panose="00000500000000000000" pitchFamily="2" charset="-34"/>
              </a:rPr>
              <a:t>7</a:t>
            </a:r>
            <a:r>
              <a:rPr kumimoji="0" lang="en-US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Krungthai Fast" panose="00000500000000000000" pitchFamily="2" charset="-34"/>
                <a:ea typeface="+mn-ea"/>
                <a:cs typeface="Krungthai Fast" panose="00000500000000000000" pitchFamily="2" charset="-34"/>
              </a:rPr>
              <a:t> </a:t>
            </a:r>
            <a:endParaRPr kumimoji="0" lang="th-TH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Krungthai Fast" panose="00000500000000000000" pitchFamily="2" charset="-34"/>
              <a:ea typeface="+mn-ea"/>
              <a:cs typeface="Krungthai Fast" panose="00000500000000000000" pitchFamily="2" charset="-34"/>
            </a:endParaRP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9BC3F6C4-2290-3BC8-EB62-A2E09B3C0D5F}"/>
              </a:ext>
            </a:extLst>
          </p:cNvPr>
          <p:cNvSpPr txBox="1"/>
          <p:nvPr/>
        </p:nvSpPr>
        <p:spPr>
          <a:xfrm>
            <a:off x="250151" y="3261467"/>
            <a:ext cx="1792151" cy="400110"/>
          </a:xfrm>
          <a:prstGeom prst="rect">
            <a:avLst/>
          </a:prstGeom>
          <a:solidFill>
            <a:srgbClr val="00B0F0"/>
          </a:solidFill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Krungthai Fast" panose="00000500000000000000" pitchFamily="2" charset="-34"/>
                <a:ea typeface="+mn-ea"/>
                <a:cs typeface="Krungthai Fast" panose="00000500000000000000" pitchFamily="2" charset="-34"/>
              </a:rPr>
              <a:t>5. </a:t>
            </a:r>
            <a:r>
              <a:rPr kumimoji="0" lang="th-TH" sz="1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Krungthai Fast" panose="00000500000000000000" pitchFamily="2" charset="-34"/>
                <a:ea typeface="+mn-ea"/>
                <a:cs typeface="Krungthai Fast" panose="00000500000000000000" pitchFamily="2" charset="-34"/>
              </a:rPr>
              <a:t>อัตราดอกเบี้ย </a:t>
            </a:r>
            <a:br>
              <a:rPr kumimoji="0" lang="th-TH" sz="1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Krungthai Fast" panose="00000500000000000000" pitchFamily="2" charset="-34"/>
                <a:ea typeface="+mn-ea"/>
                <a:cs typeface="Krungthai Fast" panose="00000500000000000000" pitchFamily="2" charset="-34"/>
              </a:rPr>
            </a:br>
            <a:r>
              <a:rPr kumimoji="0" lang="th-TH" sz="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Krungthai Fast" panose="00000500000000000000" pitchFamily="2" charset="-34"/>
                <a:ea typeface="+mn-ea"/>
                <a:cs typeface="Krungthai Fast" panose="00000500000000000000" pitchFamily="2" charset="-34"/>
              </a:rPr>
              <a:t>กรณีผิดเงื่อนไขการฝาก</a:t>
            </a:r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300102CE-2021-A5EE-86AA-06BB692B00F0}"/>
              </a:ext>
            </a:extLst>
          </p:cNvPr>
          <p:cNvSpPr/>
          <p:nvPr/>
        </p:nvSpPr>
        <p:spPr>
          <a:xfrm>
            <a:off x="245613" y="3212495"/>
            <a:ext cx="5068106" cy="610892"/>
          </a:xfrm>
          <a:prstGeom prst="rect">
            <a:avLst/>
          </a:prstGeom>
          <a:noFill/>
          <a:ln w="9525">
            <a:solidFill>
              <a:srgbClr val="00B0F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h-TH" sz="2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Cordia New" panose="020B0304020202020204" pitchFamily="34" charset="-34"/>
            </a:endParaRP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3710E8DC-0EEA-C63D-B864-5D1E2FEC215C}"/>
              </a:ext>
            </a:extLst>
          </p:cNvPr>
          <p:cNvSpPr txBox="1"/>
          <p:nvPr/>
        </p:nvSpPr>
        <p:spPr>
          <a:xfrm>
            <a:off x="7129612" y="3352967"/>
            <a:ext cx="4886217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Krungthai Fast" panose="00000500000000000000" pitchFamily="2" charset="-34"/>
                <a:ea typeface="+mn-ea"/>
                <a:cs typeface="Krungthai Fast" panose="00000500000000000000" pitchFamily="2" charset="-34"/>
              </a:rPr>
              <a:t>ไม่มีค่ารักษาบัญชี</a:t>
            </a:r>
            <a:endParaRPr kumimoji="0" lang="th-TH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Krungthai Fast" panose="00000500000000000000" pitchFamily="2" charset="-34"/>
              <a:ea typeface="+mn-ea"/>
              <a:cs typeface="Krungthai Fast" panose="00000500000000000000" pitchFamily="2" charset="-34"/>
            </a:endParaRPr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1CE299AC-C5F3-9AF7-ADE8-DF2C62536BD9}"/>
              </a:ext>
            </a:extLst>
          </p:cNvPr>
          <p:cNvSpPr/>
          <p:nvPr/>
        </p:nvSpPr>
        <p:spPr>
          <a:xfrm>
            <a:off x="5415779" y="4400535"/>
            <a:ext cx="6639363" cy="1258788"/>
          </a:xfrm>
          <a:prstGeom prst="rect">
            <a:avLst/>
          </a:prstGeom>
          <a:noFill/>
          <a:ln w="9525">
            <a:solidFill>
              <a:srgbClr val="00B0F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h-TH" sz="2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Cordia New" panose="020B0304020202020204" pitchFamily="34" charset="-34"/>
            </a:endParaRPr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id="{6BF7C708-2D8B-0F11-E525-E7B5ABCB2AB2}"/>
              </a:ext>
            </a:extLst>
          </p:cNvPr>
          <p:cNvSpPr txBox="1"/>
          <p:nvPr/>
        </p:nvSpPr>
        <p:spPr>
          <a:xfrm>
            <a:off x="6891635" y="4404932"/>
            <a:ext cx="5199162" cy="7848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th-TH" sz="9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Krungthai Fast" panose="00000500000000000000" pitchFamily="2" charset="-34"/>
                <a:ea typeface="+mn-ea"/>
                <a:cs typeface="Krungthai Fast" panose="00000500000000000000" pitchFamily="2" charset="-34"/>
              </a:rPr>
              <a:t>ในระหว่างระยะเวลาฝาก จะขาดการฝากได้ไม่เกิน </a:t>
            </a:r>
            <a:r>
              <a:rPr kumimoji="0" lang="en-US" sz="9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Krungthai Fast" panose="00000500000000000000" pitchFamily="2" charset="-34"/>
                <a:ea typeface="+mn-ea"/>
                <a:cs typeface="Krungthai Fast" panose="00000500000000000000" pitchFamily="2" charset="-34"/>
              </a:rPr>
              <a:t>2 </a:t>
            </a:r>
            <a:r>
              <a:rPr kumimoji="0" lang="th-TH" sz="9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Krungthai Fast" panose="00000500000000000000" pitchFamily="2" charset="-34"/>
                <a:ea typeface="+mn-ea"/>
                <a:cs typeface="Krungthai Fast" panose="00000500000000000000" pitchFamily="2" charset="-34"/>
              </a:rPr>
              <a:t>ครั้ง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th-TH" sz="9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Krungthai Fast" panose="00000500000000000000" pitchFamily="2" charset="-34"/>
                <a:ea typeface="+mn-ea"/>
                <a:cs typeface="Krungthai Fast" panose="00000500000000000000" pitchFamily="2" charset="-34"/>
              </a:rPr>
              <a:t>รายการ</a:t>
            </a:r>
            <a:r>
              <a:rPr kumimoji="0" lang="th-TH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Krungthai Fast" panose="00000500000000000000" pitchFamily="2" charset="-34"/>
                <a:ea typeface="+mn-ea"/>
                <a:cs typeface="Krungthai Fast" panose="00000500000000000000" pitchFamily="2" charset="-34"/>
              </a:rPr>
              <a:t>ฝากเงินโดยการโอนเงินเข้า</a:t>
            </a:r>
            <a:r>
              <a:rPr kumimoji="0" lang="th-TH" sz="9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Krungthai Fast" panose="00000500000000000000" pitchFamily="2" charset="-34"/>
                <a:ea typeface="+mn-ea"/>
                <a:cs typeface="Krungthai Fast" panose="00000500000000000000" pitchFamily="2" charset="-34"/>
              </a:rPr>
              <a:t>บัญชีผ่าน</a:t>
            </a:r>
            <a:r>
              <a:rPr kumimoji="0" lang="th-TH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Krungthai Fast" panose="00000500000000000000" pitchFamily="2" charset="-34"/>
                <a:ea typeface="+mn-ea"/>
                <a:cs typeface="Krungthai Fast" panose="00000500000000000000" pitchFamily="2" charset="-34"/>
              </a:rPr>
              <a:t>ช่องทางอิเล็กทรอนิกส์ บัญชีที่ทำการโอนต้องเป็นบัญชีออมทรัพย์</a:t>
            </a:r>
            <a:r>
              <a:rPr kumimoji="0" lang="th-TH" sz="9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Krungthai Fast" panose="00000500000000000000" pitchFamily="2" charset="-34"/>
                <a:ea typeface="+mn-ea"/>
                <a:cs typeface="Krungthai Fast" panose="00000500000000000000" pitchFamily="2" charset="-34"/>
              </a:rPr>
              <a:t>หรือกระแส</a:t>
            </a:r>
            <a:r>
              <a:rPr kumimoji="0" lang="th-TH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Krungthai Fast" panose="00000500000000000000" pitchFamily="2" charset="-34"/>
                <a:ea typeface="+mn-ea"/>
                <a:cs typeface="Krungthai Fast" panose="00000500000000000000" pitchFamily="2" charset="-34"/>
              </a:rPr>
              <a:t>รายวันของธนาคารกรุงไทยเท่านั้น และดำเนินการภายในเวลา 23.00 น. เพื่อให้การนำฝากมีผลสมบูรณ์ภายในวันที่ทำ</a:t>
            </a:r>
            <a:r>
              <a:rPr kumimoji="0" lang="th-TH" sz="9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Krungthai Fast" panose="00000500000000000000" pitchFamily="2" charset="-34"/>
                <a:ea typeface="+mn-ea"/>
                <a:cs typeface="Krungthai Fast" panose="00000500000000000000" pitchFamily="2" charset="-34"/>
              </a:rPr>
              <a:t>รายการ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th-TH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Krungthai Fast" panose="00000500000000000000" pitchFamily="2" charset="-34"/>
                <a:ea typeface="+mn-ea"/>
                <a:cs typeface="Krungthai Fast" panose="00000500000000000000" pitchFamily="2" charset="-34"/>
              </a:rPr>
              <a:t>อัตราดอกเบี้ยเงินฝาก </a:t>
            </a:r>
            <a:r>
              <a:rPr kumimoji="0" lang="th-TH" sz="9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Krungthai Fast" panose="00000500000000000000" pitchFamily="2" charset="-34"/>
                <a:ea typeface="+mn-ea"/>
                <a:cs typeface="Krungthai Fast" panose="00000500000000000000" pitchFamily="2" charset="-34"/>
              </a:rPr>
              <a:t>เป็น</a:t>
            </a:r>
            <a:r>
              <a:rPr kumimoji="0" lang="th-TH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Krungthai Fast" panose="00000500000000000000" pitchFamily="2" charset="-34"/>
                <a:ea typeface="+mn-ea"/>
                <a:cs typeface="Krungthai Fast" panose="00000500000000000000" pitchFamily="2" charset="-34"/>
              </a:rPr>
              <a:t>อัตราดอกเบี้ยลอยตัว สามารถเปลี่ยนแปลงได้ตามประกาศของธนาคารแต่ละ</a:t>
            </a:r>
            <a:r>
              <a:rPr kumimoji="0" lang="th-TH" sz="9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Krungthai Fast" panose="00000500000000000000" pitchFamily="2" charset="-34"/>
                <a:ea typeface="+mn-ea"/>
                <a:cs typeface="Krungthai Fast" panose="00000500000000000000" pitchFamily="2" charset="-34"/>
              </a:rPr>
              <a:t>ขณะ</a:t>
            </a:r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00C27D5A-39B8-2D9F-0450-6AED801D1B23}"/>
              </a:ext>
            </a:extLst>
          </p:cNvPr>
          <p:cNvSpPr txBox="1"/>
          <p:nvPr/>
        </p:nvSpPr>
        <p:spPr>
          <a:xfrm>
            <a:off x="7516390" y="5726468"/>
            <a:ext cx="4446685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th-TH"/>
            </a:defPPr>
            <a:lvl1pPr marL="171450" indent="-171450">
              <a:buFont typeface="Wingdings" panose="05000000000000000000" pitchFamily="2" charset="2"/>
              <a:buChar char="§"/>
              <a:defRPr sz="1000">
                <a:latin typeface="Krungthai Fast" panose="00000500000000000000" pitchFamily="2" charset="-34"/>
                <a:cs typeface="Krungthai Fast" panose="00000500000000000000" pitchFamily="2" charset="-34"/>
              </a:defRPr>
            </a:lvl1pPr>
          </a:lstStyle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th-TH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Krungthai Fast" panose="00000500000000000000" pitchFamily="2" charset="-34"/>
                <a:ea typeface="+mn-ea"/>
                <a:cs typeface="Krungthai Fast" panose="00000500000000000000" pitchFamily="2" charset="-34"/>
              </a:rPr>
              <a:t>หากข้อมูลในการติดต่อมีการเปลี่ยนแปลง กรุณาแจ้งให้ธนาคารทราบทันที เพื่อให้การสื่อสารระหว่างท่านกับธนาคารเป็นไปด้วยความรวดเร็ว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th-TH" sz="9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Krungthai Fast" panose="00000500000000000000" pitchFamily="2" charset="-34"/>
                <a:ea typeface="+mn-ea"/>
                <a:cs typeface="Krungthai Fast" panose="00000500000000000000" pitchFamily="2" charset="-34"/>
              </a:rPr>
              <a:t>ใน</a:t>
            </a:r>
            <a:r>
              <a:rPr kumimoji="0" lang="th-TH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Krungthai Fast" panose="00000500000000000000" pitchFamily="2" charset="-34"/>
                <a:ea typeface="+mn-ea"/>
                <a:cs typeface="Krungthai Fast" panose="00000500000000000000" pitchFamily="2" charset="-34"/>
              </a:rPr>
              <a:t>กรณีมีการเปลี่ยนแปลงเงื่อนไขผลิตภัณฑ์หรือการให้บริการที่ทำให้ผู้ฝากเสียประโยชน์ ธนาคารจะทำการแจ้งล่วงหน้าไม่น้อยกว่า 30 </a:t>
            </a:r>
            <a:r>
              <a:rPr kumimoji="0" lang="th-TH" sz="9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Krungthai Fast" panose="00000500000000000000" pitchFamily="2" charset="-34"/>
                <a:ea typeface="+mn-ea"/>
                <a:cs typeface="Krungthai Fast" panose="00000500000000000000" pitchFamily="2" charset="-34"/>
              </a:rPr>
              <a:t>วัน</a:t>
            </a:r>
          </a:p>
        </p:txBody>
      </p:sp>
      <p:sp>
        <p:nvSpPr>
          <p:cNvPr id="86" name="Rectangle 85">
            <a:extLst>
              <a:ext uri="{FF2B5EF4-FFF2-40B4-BE49-F238E27FC236}">
                <a16:creationId xmlns:a16="http://schemas.microsoft.com/office/drawing/2014/main" id="{CE5C4910-71F0-6199-7A88-2BE7B530BD81}"/>
              </a:ext>
            </a:extLst>
          </p:cNvPr>
          <p:cNvSpPr/>
          <p:nvPr/>
        </p:nvSpPr>
        <p:spPr>
          <a:xfrm>
            <a:off x="5384710" y="5691209"/>
            <a:ext cx="6670432" cy="699665"/>
          </a:xfrm>
          <a:prstGeom prst="rect">
            <a:avLst/>
          </a:prstGeom>
          <a:noFill/>
          <a:ln w="9525">
            <a:solidFill>
              <a:srgbClr val="00B0F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h-TH" sz="2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Cordia New" panose="020B0304020202020204" pitchFamily="34" charset="-34"/>
            </a:endParaRPr>
          </a:p>
        </p:txBody>
      </p:sp>
      <p:grpSp>
        <p:nvGrpSpPr>
          <p:cNvPr id="17" name="Group 16"/>
          <p:cNvGrpSpPr/>
          <p:nvPr/>
        </p:nvGrpSpPr>
        <p:grpSpPr>
          <a:xfrm>
            <a:off x="5397272" y="866847"/>
            <a:ext cx="6639050" cy="5476283"/>
            <a:chOff x="5169610" y="866847"/>
            <a:chExt cx="6866712" cy="5476283"/>
          </a:xfrm>
        </p:grpSpPr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21CA4D7C-C8A5-6BEC-3C1E-2211BBDFA34F}"/>
                </a:ext>
              </a:extLst>
            </p:cNvPr>
            <p:cNvSpPr/>
            <p:nvPr/>
          </p:nvSpPr>
          <p:spPr>
            <a:xfrm>
              <a:off x="5192486" y="1590430"/>
              <a:ext cx="6822640" cy="1654041"/>
            </a:xfrm>
            <a:prstGeom prst="rect">
              <a:avLst/>
            </a:prstGeom>
            <a:noFill/>
            <a:ln w="9525">
              <a:solidFill>
                <a:srgbClr val="00B0F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2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Cordia New" panose="020B0304020202020204" pitchFamily="34" charset="-34"/>
              </a:endParaRPr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72201D05-85EE-09E8-D2C6-D8F9527D55A5}"/>
                </a:ext>
              </a:extLst>
            </p:cNvPr>
            <p:cNvSpPr txBox="1"/>
            <p:nvPr/>
          </p:nvSpPr>
          <p:spPr>
            <a:xfrm>
              <a:off x="5185102" y="1599651"/>
              <a:ext cx="4241841" cy="276999"/>
            </a:xfrm>
            <a:prstGeom prst="rect">
              <a:avLst/>
            </a:prstGeom>
            <a:solidFill>
              <a:srgbClr val="00B0F0"/>
            </a:solidFill>
          </p:spPr>
          <p:txBody>
            <a:bodyPr wrap="squar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Krungthai Fast" panose="00000500000000000000" pitchFamily="2" charset="-34"/>
                  <a:ea typeface="+mn-ea"/>
                  <a:cs typeface="Krungthai Fast" panose="00000500000000000000" pitchFamily="2" charset="-34"/>
                </a:rPr>
                <a:t>9. </a:t>
              </a:r>
              <a:r>
                <a:rPr kumimoji="0" lang="th-TH" sz="12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Krungthai Fast" panose="00000500000000000000" pitchFamily="2" charset="-34"/>
                  <a:ea typeface="+mn-ea"/>
                  <a:cs typeface="Krungthai Fast" panose="00000500000000000000" pitchFamily="2" charset="-34"/>
                </a:rPr>
                <a:t>เงื่อนไขการฝาก</a:t>
              </a:r>
              <a:r>
                <a:rPr kumimoji="0" lang="en-US" sz="12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Krungthai Fast" panose="00000500000000000000" pitchFamily="2" charset="-34"/>
                  <a:ea typeface="+mn-ea"/>
                  <a:cs typeface="Krungthai Fast" panose="00000500000000000000" pitchFamily="2" charset="-34"/>
                </a:rPr>
                <a:t>/</a:t>
              </a:r>
              <a:r>
                <a:rPr kumimoji="0" lang="th-TH" sz="12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Krungthai Fast" panose="00000500000000000000" pitchFamily="2" charset="-34"/>
                  <a:ea typeface="+mn-ea"/>
                  <a:cs typeface="Krungthai Fast" panose="00000500000000000000" pitchFamily="2" charset="-34"/>
                </a:rPr>
                <a:t>ถอน</a:t>
              </a:r>
              <a:r>
                <a:rPr kumimoji="0" lang="en-US" sz="12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Krungthai Fast" panose="00000500000000000000" pitchFamily="2" charset="-34"/>
                  <a:ea typeface="+mn-ea"/>
                  <a:cs typeface="Krungthai Fast" panose="00000500000000000000" pitchFamily="2" charset="-34"/>
                </a:rPr>
                <a:t>/</a:t>
              </a:r>
              <a:r>
                <a:rPr kumimoji="0" lang="th-TH" sz="12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Krungthai Fast" panose="00000500000000000000" pitchFamily="2" charset="-34"/>
                  <a:ea typeface="+mn-ea"/>
                  <a:cs typeface="Krungthai Fast" panose="00000500000000000000" pitchFamily="2" charset="-34"/>
                </a:rPr>
                <a:t>โอน สิทธิประโยชน์และเงื่อนไขอื่น</a:t>
              </a:r>
            </a:p>
          </p:txBody>
        </p:sp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1A869CF0-0A2B-37B8-2C0B-5549953F9797}"/>
                </a:ext>
              </a:extLst>
            </p:cNvPr>
            <p:cNvSpPr txBox="1"/>
            <p:nvPr/>
          </p:nvSpPr>
          <p:spPr>
            <a:xfrm>
              <a:off x="5198378" y="891656"/>
              <a:ext cx="1854044" cy="276999"/>
            </a:xfrm>
            <a:prstGeom prst="rect">
              <a:avLst/>
            </a:prstGeom>
            <a:solidFill>
              <a:srgbClr val="00B0F0"/>
            </a:solidFill>
          </p:spPr>
          <p:txBody>
            <a:bodyPr wrap="squar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Krungthai Fast" panose="00000500000000000000" pitchFamily="2" charset="-34"/>
                  <a:ea typeface="+mn-ea"/>
                  <a:cs typeface="Krungthai Fast" panose="00000500000000000000" pitchFamily="2" charset="-34"/>
                </a:rPr>
                <a:t>7. </a:t>
              </a:r>
              <a:r>
                <a:rPr kumimoji="0" lang="th-TH" sz="12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Krungthai Fast" panose="00000500000000000000" pitchFamily="2" charset="-34"/>
                  <a:ea typeface="+mn-ea"/>
                  <a:cs typeface="Krungthai Fast" panose="00000500000000000000" pitchFamily="2" charset="-34"/>
                </a:rPr>
                <a:t>ระยะเวลาจ่ายดอกเบี้ย</a:t>
              </a:r>
              <a:endParaRPr kumimoji="0" lang="th-TH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Krungthai Fast" panose="00000500000000000000" pitchFamily="2" charset="-34"/>
                <a:ea typeface="+mn-ea"/>
                <a:cs typeface="Krungthai Fast" panose="00000500000000000000" pitchFamily="2" charset="-34"/>
              </a:endParaRPr>
            </a:p>
          </p:txBody>
        </p:sp>
        <p:sp>
          <p:nvSpPr>
            <p:cNvPr id="37" name="Rectangle 36">
              <a:extLst>
                <a:ext uri="{FF2B5EF4-FFF2-40B4-BE49-F238E27FC236}">
                  <a16:creationId xmlns:a16="http://schemas.microsoft.com/office/drawing/2014/main" id="{B05E9C57-4D10-BE6C-34EC-CC7A5B5E3640}"/>
                </a:ext>
              </a:extLst>
            </p:cNvPr>
            <p:cNvSpPr/>
            <p:nvPr/>
          </p:nvSpPr>
          <p:spPr>
            <a:xfrm>
              <a:off x="5192486" y="866847"/>
              <a:ext cx="6822640" cy="306156"/>
            </a:xfrm>
            <a:prstGeom prst="rect">
              <a:avLst/>
            </a:prstGeom>
            <a:noFill/>
            <a:ln w="9525">
              <a:solidFill>
                <a:srgbClr val="00B0F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2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Cordia New" panose="020B0304020202020204" pitchFamily="34" charset="-34"/>
              </a:endParaRPr>
            </a:p>
          </p:txBody>
        </p:sp>
        <p:sp>
          <p:nvSpPr>
            <p:cNvPr id="64" name="TextBox 63">
              <a:extLst>
                <a:ext uri="{FF2B5EF4-FFF2-40B4-BE49-F238E27FC236}">
                  <a16:creationId xmlns:a16="http://schemas.microsoft.com/office/drawing/2014/main" id="{A116C8EF-8FEE-77FE-D41C-7AD70A587118}"/>
                </a:ext>
              </a:extLst>
            </p:cNvPr>
            <p:cNvSpPr txBox="1"/>
            <p:nvPr/>
          </p:nvSpPr>
          <p:spPr>
            <a:xfrm>
              <a:off x="5239673" y="1891146"/>
              <a:ext cx="6699439" cy="133882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171450" marR="0" lvl="0" indent="-17145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Wingdings" panose="05000000000000000000" pitchFamily="2" charset="2"/>
                <a:buChar char="§"/>
                <a:tabLst/>
                <a:defRPr/>
              </a:pPr>
              <a:r>
                <a:rPr kumimoji="0" lang="th-TH" sz="9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Krungthai Fast" panose="00000500000000000000" pitchFamily="2" charset="-34"/>
                  <a:ea typeface="+mn-ea"/>
                  <a:cs typeface="Krungthai Fast" panose="00000500000000000000" pitchFamily="2" charset="-34"/>
                </a:rPr>
                <a:t>ฝากติดต่อกันทุกเดือน ๆ ละ 1 ครั้ง ตามจํานวนเงินที่ตกลงไว้กับธนาคาร (เท่ากับจำนวนเงินที่ฝากครั้งแรกกับธนาคาร) </a:t>
              </a:r>
              <a:r>
                <a:rPr kumimoji="0" lang="th-TH" sz="9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Krungthai Fast" panose="00000500000000000000" pitchFamily="2" charset="-34"/>
                  <a:ea typeface="+mn-ea"/>
                  <a:cs typeface="Krungthai Fast" panose="00000500000000000000" pitchFamily="2" charset="-34"/>
                </a:rPr>
                <a:t>โดยต้อง</a:t>
              </a:r>
              <a:r>
                <a:rPr kumimoji="0" lang="th-TH" sz="9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Krungthai Fast" panose="00000500000000000000" pitchFamily="2" charset="-34"/>
                  <a:ea typeface="+mn-ea"/>
                  <a:cs typeface="Krungthai Fast" panose="00000500000000000000" pitchFamily="2" charset="-34"/>
                </a:rPr>
                <a:t>นำฝากจนครบกำหนดระยะเวลาการฝาก</a:t>
              </a:r>
              <a:endParaRPr kumimoji="0" lang="th-TH" sz="9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Krungthai Fast" panose="00000500000000000000" pitchFamily="2" charset="-34"/>
                <a:ea typeface="+mn-ea"/>
                <a:cs typeface="Krungthai Fast" panose="00000500000000000000" pitchFamily="2" charset="-34"/>
              </a:endParaRPr>
            </a:p>
            <a:p>
              <a:pPr marL="171450" marR="0" lvl="0" indent="-17145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Wingdings" panose="05000000000000000000" pitchFamily="2" charset="2"/>
                <a:buChar char="§"/>
                <a:tabLst/>
                <a:defRPr/>
              </a:pPr>
              <a:r>
                <a:rPr kumimoji="0" lang="th-TH" sz="9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Krungthai Fast" panose="00000500000000000000" pitchFamily="2" charset="-34"/>
                  <a:ea typeface="+mn-ea"/>
                  <a:cs typeface="Krungthai Fast" panose="00000500000000000000" pitchFamily="2" charset="-34"/>
                </a:rPr>
                <a:t>ถอนได้ในกรณีปิดบัญชี</a:t>
              </a:r>
              <a:r>
                <a:rPr kumimoji="0" lang="th-TH" sz="9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Krungthai Fast" panose="00000500000000000000" pitchFamily="2" charset="-34"/>
                  <a:ea typeface="+mn-ea"/>
                  <a:cs typeface="Krungthai Fast" panose="00000500000000000000" pitchFamily="2" charset="-34"/>
                </a:rPr>
                <a:t>เท่านั้น</a:t>
              </a:r>
            </a:p>
            <a:p>
              <a:pPr marL="171450" marR="0" lvl="0" indent="-17145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Wingdings" panose="05000000000000000000" pitchFamily="2" charset="2"/>
                <a:buChar char="§"/>
                <a:tabLst/>
                <a:defRPr/>
              </a:pPr>
              <a:r>
                <a:rPr kumimoji="0" lang="th-TH" sz="9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Krungthai Fast" panose="00000500000000000000" pitchFamily="2" charset="-34"/>
                  <a:ea typeface="+mn-ea"/>
                  <a:cs typeface="Krungthai Fast" panose="00000500000000000000" pitchFamily="2" charset="-34"/>
                </a:rPr>
                <a:t>ผู้ฝากต้องมีบัญชีเงินฝากที่ได้รับการยกเว้นภาษีนี้เพียงบัญชีเดียวเท่านั้น ทั้งนี้ เงื่อนไข</a:t>
              </a:r>
              <a:r>
                <a:rPr kumimoji="0" lang="th-TH" sz="9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Krungthai Fast" panose="00000500000000000000" pitchFamily="2" charset="-34"/>
                  <a:ea typeface="+mn-ea"/>
                  <a:cs typeface="Krungthai Fast" panose="00000500000000000000" pitchFamily="2" charset="-34"/>
                </a:rPr>
                <a:t>การได้รับยกเว้นภาษีดอกเบี้ยเงินฝากเป็นไปตามหลักเกณฑ์ที่กรมสรรพากร</a:t>
              </a:r>
              <a:r>
                <a:rPr kumimoji="0" lang="th-TH" sz="9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Krungthai Fast" panose="00000500000000000000" pitchFamily="2" charset="-34"/>
                  <a:ea typeface="+mn-ea"/>
                  <a:cs typeface="Krungthai Fast" panose="00000500000000000000" pitchFamily="2" charset="-34"/>
                </a:rPr>
                <a:t>กำหนด</a:t>
              </a:r>
            </a:p>
            <a:p>
              <a:pPr marL="171450" marR="0" lvl="0" indent="-17145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Wingdings" panose="05000000000000000000" pitchFamily="2" charset="2"/>
                <a:buChar char="§"/>
                <a:tabLst/>
                <a:defRPr/>
              </a:pPr>
              <a:r>
                <a:rPr kumimoji="0" lang="th-TH" sz="9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Krungthai Fast" panose="00000500000000000000" pitchFamily="2" charset="-34"/>
                  <a:ea typeface="+mn-ea"/>
                  <a:cs typeface="Krungthai Fast" panose="00000500000000000000" pitchFamily="2" charset="-34"/>
                </a:rPr>
                <a:t>ตลอดอายุการฝาก หากลูกค้าไม่นำเงินฝากเข้าบัญชีเป็นเวลาเกินกว่า 2 เดือน ไม่ว่าจะติดต่อกันหรือไม่จะไม่ได้รับสิทธิ์การยกเว้น</a:t>
              </a:r>
              <a:r>
                <a:rPr kumimoji="0" lang="th-TH" sz="9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Krungthai Fast" panose="00000500000000000000" pitchFamily="2" charset="-34"/>
                  <a:ea typeface="+mn-ea"/>
                  <a:cs typeface="Krungthai Fast" panose="00000500000000000000" pitchFamily="2" charset="-34"/>
                </a:rPr>
                <a:t>ภาษี</a:t>
              </a:r>
            </a:p>
            <a:p>
              <a:pPr marL="171450" marR="0" lvl="0" indent="-17145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Wingdings" panose="05000000000000000000" pitchFamily="2" charset="2"/>
                <a:buChar char="§"/>
                <a:tabLst/>
                <a:defRPr/>
              </a:pPr>
              <a:r>
                <a:rPr kumimoji="0" lang="th-TH" sz="9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Krungthai Fast" panose="00000500000000000000" pitchFamily="2" charset="-34"/>
                  <a:ea typeface="+mn-ea"/>
                  <a:cs typeface="Krungthai Fast" panose="00000500000000000000" pitchFamily="2" charset="-34"/>
                </a:rPr>
                <a:t>ชื่อ</a:t>
              </a:r>
              <a:r>
                <a:rPr kumimoji="0" lang="th-TH" sz="9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Krungthai Fast" panose="00000500000000000000" pitchFamily="2" charset="-34"/>
                  <a:ea typeface="+mn-ea"/>
                  <a:cs typeface="Krungthai Fast" panose="00000500000000000000" pitchFamily="2" charset="-34"/>
                </a:rPr>
                <a:t>บัญชีเงินฝากต้องเป็นชื่อของผู้มีหน้าที่เสียภาษีเงินได้บุคคลธรรมดา ที่ได้รับ</a:t>
              </a:r>
              <a:r>
                <a:rPr kumimoji="0" lang="th-TH" sz="9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Krungthai Fast" panose="00000500000000000000" pitchFamily="2" charset="-34"/>
                  <a:ea typeface="+mn-ea"/>
                  <a:cs typeface="Krungthai Fast" panose="00000500000000000000" pitchFamily="2" charset="-34"/>
                </a:rPr>
                <a:t>ประโยชน์จาก</a:t>
              </a:r>
              <a:r>
                <a:rPr kumimoji="0" lang="th-TH" sz="9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Krungthai Fast" panose="00000500000000000000" pitchFamily="2" charset="-34"/>
                  <a:ea typeface="+mn-ea"/>
                  <a:cs typeface="Krungthai Fast" panose="00000500000000000000" pitchFamily="2" charset="-34"/>
                </a:rPr>
                <a:t>ดอกเบี้ย</a:t>
              </a:r>
              <a:r>
                <a:rPr kumimoji="0" lang="th-TH" sz="9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Krungthai Fast" panose="00000500000000000000" pitchFamily="2" charset="-34"/>
                  <a:ea typeface="+mn-ea"/>
                  <a:cs typeface="Krungthai Fast" panose="00000500000000000000" pitchFamily="2" charset="-34"/>
                </a:rPr>
                <a:t>นั้น</a:t>
              </a:r>
            </a:p>
            <a:p>
              <a:pPr marL="171450" marR="0" lvl="0" indent="-17145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Wingdings" panose="05000000000000000000" pitchFamily="2" charset="2"/>
                <a:buChar char="§"/>
                <a:tabLst/>
                <a:defRPr/>
              </a:pPr>
              <a:r>
                <a:rPr kumimoji="0" lang="th-TH" sz="9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Krungthai Fast" panose="00000500000000000000" pitchFamily="2" charset="-34"/>
                  <a:ea typeface="+mn-ea"/>
                  <a:cs typeface="Krungthai Fast" panose="00000500000000000000" pitchFamily="2" charset="-34"/>
                </a:rPr>
                <a:t>เงินฝากนี้ได้รับความคุ้มครองจากสถาบันคุ้มครองเงินฝากตามจำนวนที่กำหนดไว้ในกฏหมาย ตั้งแต่ 11 ส.ค. 2564 เป็นต้นไป ลูกค้าต่อรายจะได้รับความคุ้มครองสูงสุด ไม่เกิน 1 ล้าน</a:t>
              </a:r>
              <a:r>
                <a:rPr kumimoji="0" lang="th-TH" sz="9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Krungthai Fast" panose="00000500000000000000" pitchFamily="2" charset="-34"/>
                  <a:ea typeface="+mn-ea"/>
                  <a:cs typeface="Krungthai Fast" panose="00000500000000000000" pitchFamily="2" charset="-34"/>
                </a:rPr>
                <a:t>บาท</a:t>
              </a:r>
              <a:endParaRPr kumimoji="0" lang="th-TH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Krungthai Fast" panose="00000500000000000000" pitchFamily="2" charset="-34"/>
                <a:ea typeface="+mn-ea"/>
                <a:cs typeface="Krungthai Fast" panose="00000500000000000000" pitchFamily="2" charset="-34"/>
              </a:endParaRPr>
            </a:p>
          </p:txBody>
        </p:sp>
        <p:sp>
          <p:nvSpPr>
            <p:cNvPr id="72" name="TextBox 71">
              <a:extLst>
                <a:ext uri="{FF2B5EF4-FFF2-40B4-BE49-F238E27FC236}">
                  <a16:creationId xmlns:a16="http://schemas.microsoft.com/office/drawing/2014/main" id="{7D183393-FB15-D761-C48A-0D6B7D9FB99E}"/>
                </a:ext>
              </a:extLst>
            </p:cNvPr>
            <p:cNvSpPr txBox="1"/>
            <p:nvPr/>
          </p:nvSpPr>
          <p:spPr>
            <a:xfrm>
              <a:off x="5205797" y="3311213"/>
              <a:ext cx="1680329" cy="276999"/>
            </a:xfrm>
            <a:prstGeom prst="rect">
              <a:avLst/>
            </a:prstGeom>
            <a:solidFill>
              <a:srgbClr val="00B0F0"/>
            </a:solidFill>
          </p:spPr>
          <p:txBody>
            <a:bodyPr wrap="squar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Krungthai Fast" panose="00000500000000000000" pitchFamily="2" charset="-34"/>
                  <a:ea typeface="+mn-ea"/>
                  <a:cs typeface="Krungthai Fast" panose="00000500000000000000" pitchFamily="2" charset="-34"/>
                </a:rPr>
                <a:t>10. </a:t>
              </a:r>
              <a:r>
                <a:rPr kumimoji="0" lang="th-TH" sz="12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Krungthai Fast" panose="00000500000000000000" pitchFamily="2" charset="-34"/>
                  <a:ea typeface="+mn-ea"/>
                  <a:cs typeface="Krungthai Fast" panose="00000500000000000000" pitchFamily="2" charset="-34"/>
                </a:rPr>
                <a:t>ค่ารักษาบัญชี</a:t>
              </a:r>
            </a:p>
          </p:txBody>
        </p:sp>
        <p:sp>
          <p:nvSpPr>
            <p:cNvPr id="73" name="Rectangle 72">
              <a:extLst>
                <a:ext uri="{FF2B5EF4-FFF2-40B4-BE49-F238E27FC236}">
                  <a16:creationId xmlns:a16="http://schemas.microsoft.com/office/drawing/2014/main" id="{FAD0EEE8-B9AE-B7DF-9AFD-146CAFE4F9F2}"/>
                </a:ext>
              </a:extLst>
            </p:cNvPr>
            <p:cNvSpPr/>
            <p:nvPr/>
          </p:nvSpPr>
          <p:spPr>
            <a:xfrm>
              <a:off x="5191084" y="3301530"/>
              <a:ext cx="6839255" cy="299686"/>
            </a:xfrm>
            <a:prstGeom prst="rect">
              <a:avLst/>
            </a:prstGeom>
            <a:noFill/>
            <a:ln w="9525">
              <a:solidFill>
                <a:srgbClr val="00B0F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2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Cordia New" panose="020B0304020202020204" pitchFamily="34" charset="-34"/>
              </a:endParaRPr>
            </a:p>
          </p:txBody>
        </p:sp>
        <p:sp>
          <p:nvSpPr>
            <p:cNvPr id="75" name="TextBox 74">
              <a:extLst>
                <a:ext uri="{FF2B5EF4-FFF2-40B4-BE49-F238E27FC236}">
                  <a16:creationId xmlns:a16="http://schemas.microsoft.com/office/drawing/2014/main" id="{D0388E1F-58AF-99FA-904B-F9B3EC740B3B}"/>
                </a:ext>
              </a:extLst>
            </p:cNvPr>
            <p:cNvSpPr txBox="1"/>
            <p:nvPr/>
          </p:nvSpPr>
          <p:spPr>
            <a:xfrm>
              <a:off x="5185103" y="3671974"/>
              <a:ext cx="1683357" cy="400110"/>
            </a:xfrm>
            <a:prstGeom prst="rect">
              <a:avLst/>
            </a:prstGeom>
            <a:solidFill>
              <a:srgbClr val="00B0F0"/>
            </a:solidFill>
          </p:spPr>
          <p:txBody>
            <a:bodyPr wrap="squar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Krungthai Fast" panose="00000500000000000000" pitchFamily="2" charset="-34"/>
                  <a:ea typeface="+mn-ea"/>
                  <a:cs typeface="Krungthai Fast" panose="00000500000000000000" pitchFamily="2" charset="-34"/>
                </a:rPr>
                <a:t>11. </a:t>
              </a:r>
              <a:r>
                <a:rPr kumimoji="0" lang="th-TH" sz="12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Krungthai Fast" panose="00000500000000000000" pitchFamily="2" charset="-34"/>
                  <a:ea typeface="+mn-ea"/>
                  <a:cs typeface="Krungthai Fast" panose="00000500000000000000" pitchFamily="2" charset="-34"/>
                </a:rPr>
                <a:t>การต่ออายุบัญชี </a:t>
              </a: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h-TH" sz="8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Krungthai Fast" panose="00000500000000000000" pitchFamily="2" charset="-34"/>
                  <a:ea typeface="+mn-ea"/>
                  <a:cs typeface="Krungthai Fast" panose="00000500000000000000" pitchFamily="2" charset="-34"/>
                </a:rPr>
                <a:t>เมื่อครบกำหนดระยะเวลาการฝาก</a:t>
              </a:r>
            </a:p>
          </p:txBody>
        </p:sp>
        <p:sp>
          <p:nvSpPr>
            <p:cNvPr id="76" name="Rectangle 75">
              <a:extLst>
                <a:ext uri="{FF2B5EF4-FFF2-40B4-BE49-F238E27FC236}">
                  <a16:creationId xmlns:a16="http://schemas.microsoft.com/office/drawing/2014/main" id="{EAC35D87-9ED7-55B4-7B84-C943B432537B}"/>
                </a:ext>
              </a:extLst>
            </p:cNvPr>
            <p:cNvSpPr/>
            <p:nvPr/>
          </p:nvSpPr>
          <p:spPr>
            <a:xfrm>
              <a:off x="5185103" y="3654390"/>
              <a:ext cx="6851219" cy="719678"/>
            </a:xfrm>
            <a:prstGeom prst="rect">
              <a:avLst/>
            </a:prstGeom>
            <a:noFill/>
            <a:ln w="9525">
              <a:solidFill>
                <a:srgbClr val="00B0F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2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Cordia New" panose="020B0304020202020204" pitchFamily="34" charset="-34"/>
              </a:endParaRPr>
            </a:p>
          </p:txBody>
        </p:sp>
        <p:sp>
          <p:nvSpPr>
            <p:cNvPr id="77" name="TextBox 76">
              <a:extLst>
                <a:ext uri="{FF2B5EF4-FFF2-40B4-BE49-F238E27FC236}">
                  <a16:creationId xmlns:a16="http://schemas.microsoft.com/office/drawing/2014/main" id="{83A0C405-12A2-C0D8-1B87-5FA4880AB507}"/>
                </a:ext>
              </a:extLst>
            </p:cNvPr>
            <p:cNvSpPr txBox="1"/>
            <p:nvPr/>
          </p:nvSpPr>
          <p:spPr>
            <a:xfrm>
              <a:off x="6942687" y="3655183"/>
              <a:ext cx="5053772" cy="70788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h-TH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Krungthai Fast" panose="00000500000000000000" pitchFamily="2" charset="-34"/>
                  <a:ea typeface="+mn-ea"/>
                  <a:cs typeface="Krungthai Fast" panose="00000500000000000000" pitchFamily="2" charset="-34"/>
                </a:rPr>
                <a:t>กรณีขอใช้บริการเปิดบัญชีฯ ขึ้นใหม่โดยอัตโนมัติ (</a:t>
              </a:r>
              <a:r>
                <a:rPr kumimoji="0" 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Krungthai Fast" panose="00000500000000000000" pitchFamily="2" charset="-34"/>
                  <a:ea typeface="+mn-ea"/>
                  <a:cs typeface="Krungthai Fast" panose="00000500000000000000" pitchFamily="2" charset="-34"/>
                </a:rPr>
                <a:t>Auto Renew</a:t>
              </a:r>
              <a:r>
                <a:rPr kumimoji="0" lang="en-US" sz="10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Krungthai Fast" panose="00000500000000000000" pitchFamily="2" charset="-34"/>
                  <a:ea typeface="+mn-ea"/>
                  <a:cs typeface="Krungthai Fast" panose="00000500000000000000" pitchFamily="2" charset="-34"/>
                </a:rPr>
                <a:t>)</a:t>
              </a:r>
              <a:r>
                <a:rPr kumimoji="0" lang="th-TH" sz="10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Krungthai Fast" panose="00000500000000000000" pitchFamily="2" charset="-34"/>
                  <a:ea typeface="+mn-ea"/>
                  <a:cs typeface="Krungthai Fast" panose="00000500000000000000" pitchFamily="2" charset="-34"/>
                </a:rPr>
                <a:t> เงิน</a:t>
              </a:r>
              <a:r>
                <a:rPr kumimoji="0" lang="th-TH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Krungthai Fast" panose="00000500000000000000" pitchFamily="2" charset="-34"/>
                  <a:ea typeface="+mn-ea"/>
                  <a:cs typeface="Krungthai Fast" panose="00000500000000000000" pitchFamily="2" charset="-34"/>
                </a:rPr>
                <a:t>ฝากและดอกเบี้ยที่ครบกำหนดจะโอนเข้าบัญชีคู่โอน โดยบัญชีที่เปิดขึ้นใหม่นี้จะทำการฝากต่อเนื่องกับบัญชีเงินฝากเลขที่เดิม ตามจำนวนเงินฝากต่อเดือน และระยะเวลาการฝากเดิม (จะต้องสมัครใช้บริการโอนเงินอัตโนมัติระหว่างบัญชี </a:t>
              </a:r>
              <a:r>
                <a:rPr kumimoji="0" 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Krungthai Fast" panose="00000500000000000000" pitchFamily="2" charset="-34"/>
                  <a:ea typeface="+mn-ea"/>
                  <a:cs typeface="Krungthai Fast" panose="00000500000000000000" pitchFamily="2" charset="-34"/>
                </a:rPr>
                <a:t>Standing Payment Order (SPO) </a:t>
              </a:r>
              <a:r>
                <a:rPr kumimoji="0" lang="th-TH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Krungthai Fast" panose="00000500000000000000" pitchFamily="2" charset="-34"/>
                  <a:ea typeface="+mn-ea"/>
                  <a:cs typeface="Krungthai Fast" panose="00000500000000000000" pitchFamily="2" charset="-34"/>
                </a:rPr>
                <a:t>กับธนาคาร)</a:t>
              </a:r>
            </a:p>
          </p:txBody>
        </p:sp>
        <p:sp>
          <p:nvSpPr>
            <p:cNvPr id="78" name="TextBox 77">
              <a:extLst>
                <a:ext uri="{FF2B5EF4-FFF2-40B4-BE49-F238E27FC236}">
                  <a16:creationId xmlns:a16="http://schemas.microsoft.com/office/drawing/2014/main" id="{65196C92-43AA-402F-CBAD-631CFFBAAD1F}"/>
                </a:ext>
              </a:extLst>
            </p:cNvPr>
            <p:cNvSpPr txBox="1"/>
            <p:nvPr/>
          </p:nvSpPr>
          <p:spPr>
            <a:xfrm>
              <a:off x="5192486" y="4419524"/>
              <a:ext cx="1389105" cy="276999"/>
            </a:xfrm>
            <a:prstGeom prst="rect">
              <a:avLst/>
            </a:prstGeom>
            <a:solidFill>
              <a:srgbClr val="00B0F0"/>
            </a:solidFill>
          </p:spPr>
          <p:txBody>
            <a:bodyPr wrap="square">
              <a:spAutoFit/>
            </a:bodyPr>
            <a:lstStyle>
              <a:defPPr>
                <a:defRPr lang="th-TH"/>
              </a:defPPr>
              <a:lvl1pPr algn="ctr">
                <a:defRPr sz="1200" b="1">
                  <a:solidFill>
                    <a:schemeClr val="bg1"/>
                  </a:solidFill>
                  <a:latin typeface="Krungthai Fast" panose="00000500000000000000" pitchFamily="2" charset="-34"/>
                  <a:cs typeface="Krungthai Fast" panose="00000500000000000000" pitchFamily="2" charset="-34"/>
                </a:defRPr>
              </a:lvl1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Krungthai Fast" panose="00000500000000000000" pitchFamily="2" charset="-34"/>
                  <a:ea typeface="+mn-ea"/>
                  <a:cs typeface="Krungthai Fast" panose="00000500000000000000" pitchFamily="2" charset="-34"/>
                </a:rPr>
                <a:t>12. </a:t>
              </a:r>
              <a:r>
                <a:rPr kumimoji="0" lang="th-TH" sz="12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Krungthai Fast" panose="00000500000000000000" pitchFamily="2" charset="-34"/>
                  <a:ea typeface="+mn-ea"/>
                  <a:cs typeface="Krungthai Fast" panose="00000500000000000000" pitchFamily="2" charset="-34"/>
                </a:rPr>
                <a:t>ข้อควรระวัง</a:t>
              </a:r>
            </a:p>
          </p:txBody>
        </p:sp>
        <p:sp>
          <p:nvSpPr>
            <p:cNvPr id="84" name="TextBox 83">
              <a:extLst>
                <a:ext uri="{FF2B5EF4-FFF2-40B4-BE49-F238E27FC236}">
                  <a16:creationId xmlns:a16="http://schemas.microsoft.com/office/drawing/2014/main" id="{862F8E15-CEE5-EF17-465E-854066E748BA}"/>
                </a:ext>
              </a:extLst>
            </p:cNvPr>
            <p:cNvSpPr txBox="1"/>
            <p:nvPr/>
          </p:nvSpPr>
          <p:spPr>
            <a:xfrm>
              <a:off x="5169610" y="5696799"/>
              <a:ext cx="2215003" cy="646331"/>
            </a:xfrm>
            <a:prstGeom prst="rect">
              <a:avLst/>
            </a:prstGeom>
            <a:solidFill>
              <a:srgbClr val="00B0F0"/>
            </a:solidFill>
          </p:spPr>
          <p:txBody>
            <a:bodyPr wrap="square">
              <a:spAutoFit/>
            </a:bodyPr>
            <a:lstStyle>
              <a:defPPr>
                <a:defRPr lang="th-TH"/>
              </a:defPPr>
              <a:lvl1pPr algn="ctr">
                <a:defRPr sz="1200" b="1">
                  <a:solidFill>
                    <a:schemeClr val="bg1"/>
                  </a:solidFill>
                  <a:latin typeface="Krungthai Fast" panose="00000500000000000000" pitchFamily="2" charset="-34"/>
                  <a:cs typeface="Krungthai Fast" panose="00000500000000000000" pitchFamily="2" charset="-34"/>
                </a:defRPr>
              </a:lvl1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Krungthai Fast" panose="00000500000000000000" pitchFamily="2" charset="-34"/>
                  <a:ea typeface="+mn-ea"/>
                  <a:cs typeface="Krungthai Fast" panose="00000500000000000000" pitchFamily="2" charset="-34"/>
                </a:rPr>
                <a:t>13. </a:t>
              </a:r>
              <a:r>
                <a:rPr kumimoji="0" lang="th-TH" sz="12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Krungthai Fast" panose="00000500000000000000" pitchFamily="2" charset="-34"/>
                  <a:ea typeface="+mn-ea"/>
                  <a:cs typeface="Krungthai Fast" panose="00000500000000000000" pitchFamily="2" charset="-34"/>
                </a:rPr>
                <a:t>การแจ้งเปลี่ยนแปลงเงื่อนไข</a:t>
              </a: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h-TH" sz="12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Krungthai Fast" panose="00000500000000000000" pitchFamily="2" charset="-34"/>
                  <a:ea typeface="+mn-ea"/>
                  <a:cs typeface="Krungthai Fast" panose="00000500000000000000" pitchFamily="2" charset="-34"/>
                </a:rPr>
                <a:t>การให้บริการ หรือการแจ้งเตือนที่สำคัญต่างๆ</a:t>
              </a:r>
            </a:p>
          </p:txBody>
        </p:sp>
        <p:sp>
          <p:nvSpPr>
            <p:cNvPr id="91" name="TextBox 90">
              <a:extLst>
                <a:ext uri="{FF2B5EF4-FFF2-40B4-BE49-F238E27FC236}">
                  <a16:creationId xmlns:a16="http://schemas.microsoft.com/office/drawing/2014/main" id="{4961F28E-C9EA-FAFB-0008-52BCB93BDDC2}"/>
                </a:ext>
              </a:extLst>
            </p:cNvPr>
            <p:cNvSpPr txBox="1"/>
            <p:nvPr/>
          </p:nvSpPr>
          <p:spPr>
            <a:xfrm>
              <a:off x="7129278" y="1250736"/>
              <a:ext cx="1535156" cy="24622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h-TH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Krungthai Fast" panose="00000500000000000000" pitchFamily="2" charset="-34"/>
                  <a:ea typeface="+mn-ea"/>
                  <a:cs typeface="Krungthai Fast" panose="00000500000000000000" pitchFamily="2" charset="-34"/>
                </a:rPr>
                <a:t>สาขาของธนาคาร</a:t>
              </a:r>
            </a:p>
          </p:txBody>
        </p:sp>
        <p:sp>
          <p:nvSpPr>
            <p:cNvPr id="92" name="TextBox 91">
              <a:extLst>
                <a:ext uri="{FF2B5EF4-FFF2-40B4-BE49-F238E27FC236}">
                  <a16:creationId xmlns:a16="http://schemas.microsoft.com/office/drawing/2014/main" id="{C724D7AE-1954-4DEC-794E-1E15222C76D1}"/>
                </a:ext>
              </a:extLst>
            </p:cNvPr>
            <p:cNvSpPr txBox="1"/>
            <p:nvPr/>
          </p:nvSpPr>
          <p:spPr>
            <a:xfrm>
              <a:off x="5188752" y="1253444"/>
              <a:ext cx="1863670" cy="276999"/>
            </a:xfrm>
            <a:prstGeom prst="rect">
              <a:avLst/>
            </a:prstGeom>
            <a:solidFill>
              <a:srgbClr val="00B0F0"/>
            </a:solidFill>
          </p:spPr>
          <p:txBody>
            <a:bodyPr wrap="squar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Krungthai Fast" panose="00000500000000000000" pitchFamily="2" charset="-34"/>
                  <a:ea typeface="+mn-ea"/>
                  <a:cs typeface="Krungthai Fast" panose="00000500000000000000" pitchFamily="2" charset="-34"/>
                </a:rPr>
                <a:t>8. </a:t>
              </a:r>
              <a:r>
                <a:rPr kumimoji="0" lang="th-TH" sz="12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Krungthai Fast" panose="00000500000000000000" pitchFamily="2" charset="-34"/>
                  <a:ea typeface="+mn-ea"/>
                  <a:cs typeface="Krungthai Fast" panose="00000500000000000000" pitchFamily="2" charset="-34"/>
                </a:rPr>
                <a:t>ช่องทางในการเปิดบัญชี</a:t>
              </a:r>
            </a:p>
          </p:txBody>
        </p:sp>
        <p:sp>
          <p:nvSpPr>
            <p:cNvPr id="93" name="Rectangle 92">
              <a:extLst>
                <a:ext uri="{FF2B5EF4-FFF2-40B4-BE49-F238E27FC236}">
                  <a16:creationId xmlns:a16="http://schemas.microsoft.com/office/drawing/2014/main" id="{D66CC838-A98C-007E-EF40-7FD0E90DEED7}"/>
                </a:ext>
              </a:extLst>
            </p:cNvPr>
            <p:cNvSpPr/>
            <p:nvPr/>
          </p:nvSpPr>
          <p:spPr>
            <a:xfrm>
              <a:off x="5192486" y="1228643"/>
              <a:ext cx="6833040" cy="297743"/>
            </a:xfrm>
            <a:prstGeom prst="rect">
              <a:avLst/>
            </a:prstGeom>
            <a:noFill/>
            <a:ln w="9525">
              <a:solidFill>
                <a:srgbClr val="00B0F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2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Cordia New" panose="020B0304020202020204" pitchFamily="34" charset="-34"/>
              </a:endParaRPr>
            </a:p>
          </p:txBody>
        </p:sp>
      </p:grpSp>
      <p:sp>
        <p:nvSpPr>
          <p:cNvPr id="87" name="TextBox 86">
            <a:extLst>
              <a:ext uri="{FF2B5EF4-FFF2-40B4-BE49-F238E27FC236}">
                <a16:creationId xmlns:a16="http://schemas.microsoft.com/office/drawing/2014/main" id="{F18096FF-B096-AEC2-4FD7-A132BDF26377}"/>
              </a:ext>
            </a:extLst>
          </p:cNvPr>
          <p:cNvSpPr txBox="1"/>
          <p:nvPr/>
        </p:nvSpPr>
        <p:spPr>
          <a:xfrm>
            <a:off x="2018144" y="3201548"/>
            <a:ext cx="3295575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th-TH" sz="9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Krungthai Fast" panose="00000500000000000000" pitchFamily="2" charset="-34"/>
                <a:ea typeface="+mn-ea"/>
                <a:cs typeface="Krungthai Fast" panose="00000500000000000000" pitchFamily="2" charset="-34"/>
              </a:rPr>
              <a:t>ฝากไม่ถึง </a:t>
            </a:r>
            <a:r>
              <a:rPr kumimoji="0" lang="en-US" sz="9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Krungthai Fast" panose="00000500000000000000" pitchFamily="2" charset="-34"/>
                <a:ea typeface="+mn-ea"/>
                <a:cs typeface="Krungthai Fast" panose="00000500000000000000" pitchFamily="2" charset="-34"/>
              </a:rPr>
              <a:t>3 </a:t>
            </a:r>
            <a:r>
              <a:rPr kumimoji="0" lang="th-TH" sz="9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Krungthai Fast" panose="00000500000000000000" pitchFamily="2" charset="-34"/>
                <a:ea typeface="+mn-ea"/>
                <a:cs typeface="Krungthai Fast" panose="00000500000000000000" pitchFamily="2" charset="-34"/>
              </a:rPr>
              <a:t>เดือน ไม่จ่ายดอกเบี้ย</a:t>
            </a:r>
            <a:endParaRPr kumimoji="0" lang="en-US" sz="9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Krungthai Fast" panose="00000500000000000000" pitchFamily="2" charset="-34"/>
              <a:ea typeface="+mn-ea"/>
              <a:cs typeface="Krungthai Fast" panose="00000500000000000000" pitchFamily="2" charset="-34"/>
            </a:endParaRP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th-TH" sz="9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Krungthai Fast" panose="00000500000000000000" pitchFamily="2" charset="-34"/>
                <a:ea typeface="+mn-ea"/>
                <a:cs typeface="Krungthai Fast" panose="00000500000000000000" pitchFamily="2" charset="-34"/>
              </a:rPr>
              <a:t>ฝากตั้งแต่ </a:t>
            </a:r>
            <a:r>
              <a:rPr kumimoji="0" lang="en-US" sz="9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Krungthai Fast" panose="00000500000000000000" pitchFamily="2" charset="-34"/>
                <a:ea typeface="+mn-ea"/>
                <a:cs typeface="Krungthai Fast" panose="00000500000000000000" pitchFamily="2" charset="-34"/>
              </a:rPr>
              <a:t>3 </a:t>
            </a:r>
            <a:r>
              <a:rPr kumimoji="0" lang="th-TH" sz="9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Krungthai Fast" panose="00000500000000000000" pitchFamily="2" charset="-34"/>
                <a:ea typeface="+mn-ea"/>
                <a:cs typeface="Krungthai Fast" panose="00000500000000000000" pitchFamily="2" charset="-34"/>
              </a:rPr>
              <a:t>เดือนขึ้นไป หรือไม่ปฏิบัติตามเงื่อนไขการฝากเงิน จ่ายในอัตราดอกเบี้ยออมทรัพย์ตามประกาศของธนาคาร และหักภาษีดอกเบี้ย ณ ที่จ่าย</a:t>
            </a: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Krungthai Fast" panose="00000500000000000000" pitchFamily="2" charset="-34"/>
              <a:ea typeface="+mn-ea"/>
              <a:cs typeface="Krungthai Fast" panose="00000500000000000000" pitchFamily="2" charset="-34"/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13127F88-461E-37C7-B7F4-5033C854F246}"/>
              </a:ext>
            </a:extLst>
          </p:cNvPr>
          <p:cNvSpPr txBox="1"/>
          <p:nvPr/>
        </p:nvSpPr>
        <p:spPr>
          <a:xfrm>
            <a:off x="256016" y="3897201"/>
            <a:ext cx="1514329" cy="461665"/>
          </a:xfrm>
          <a:prstGeom prst="rect">
            <a:avLst/>
          </a:prstGeom>
          <a:solidFill>
            <a:srgbClr val="00B0F0"/>
          </a:solidFill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Krungthai Fast" panose="00000500000000000000" pitchFamily="2" charset="-34"/>
                <a:ea typeface="+mn-ea"/>
                <a:cs typeface="Krungthai Fast" panose="00000500000000000000" pitchFamily="2" charset="-34"/>
              </a:rPr>
              <a:t>6. </a:t>
            </a:r>
            <a:r>
              <a:rPr kumimoji="0" lang="th-TH" sz="1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Krungthai Fast" panose="00000500000000000000" pitchFamily="2" charset="-34"/>
                <a:ea typeface="+mn-ea"/>
                <a:cs typeface="Krungthai Fast" panose="00000500000000000000" pitchFamily="2" charset="-34"/>
              </a:rPr>
              <a:t>ตัวอย่างการคำนวณอัตราดอกเบี้ย</a:t>
            </a:r>
            <a:endParaRPr kumimoji="0" lang="th-TH" sz="10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Krungthai Fast" panose="00000500000000000000" pitchFamily="2" charset="-34"/>
              <a:ea typeface="+mn-ea"/>
              <a:cs typeface="Krungthai Fast" panose="00000500000000000000" pitchFamily="2" charset="-34"/>
            </a:endParaRP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C26E31DC-3342-7271-7E87-3F3168FAA1F1}"/>
              </a:ext>
            </a:extLst>
          </p:cNvPr>
          <p:cNvSpPr/>
          <p:nvPr/>
        </p:nvSpPr>
        <p:spPr>
          <a:xfrm>
            <a:off x="249073" y="3857135"/>
            <a:ext cx="5064647" cy="2822244"/>
          </a:xfrm>
          <a:prstGeom prst="rect">
            <a:avLst/>
          </a:prstGeom>
          <a:noFill/>
          <a:ln w="9525">
            <a:solidFill>
              <a:srgbClr val="00B0F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h-TH" sz="2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Cordia New" panose="020B0304020202020204" pitchFamily="34" charset="-34"/>
            </a:endParaRPr>
          </a:p>
        </p:txBody>
      </p:sp>
      <p:grpSp>
        <p:nvGrpSpPr>
          <p:cNvPr id="59" name="Group 58">
            <a:extLst>
              <a:ext uri="{FF2B5EF4-FFF2-40B4-BE49-F238E27FC236}">
                <a16:creationId xmlns:a16="http://schemas.microsoft.com/office/drawing/2014/main" id="{1C56F297-7D04-0D5A-00C3-3057726CBB14}"/>
              </a:ext>
            </a:extLst>
          </p:cNvPr>
          <p:cNvGrpSpPr/>
          <p:nvPr/>
        </p:nvGrpSpPr>
        <p:grpSpPr>
          <a:xfrm>
            <a:off x="1719341" y="3970318"/>
            <a:ext cx="3924883" cy="338554"/>
            <a:chOff x="1846900" y="4852517"/>
            <a:chExt cx="3939076" cy="338554"/>
          </a:xfrm>
        </p:grpSpPr>
        <p:sp>
          <p:nvSpPr>
            <p:cNvPr id="47" name="TextBox 46">
              <a:extLst>
                <a:ext uri="{FF2B5EF4-FFF2-40B4-BE49-F238E27FC236}">
                  <a16:creationId xmlns:a16="http://schemas.microsoft.com/office/drawing/2014/main" id="{28884DD4-8C2C-1ED4-C2DC-86FDB6E8D52A}"/>
                </a:ext>
              </a:extLst>
            </p:cNvPr>
            <p:cNvSpPr txBox="1"/>
            <p:nvPr/>
          </p:nvSpPr>
          <p:spPr>
            <a:xfrm>
              <a:off x="1846900" y="4852517"/>
              <a:ext cx="3939076" cy="33855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h-TH" sz="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Krungthai Fast" panose="00000500000000000000" pitchFamily="2" charset="-34"/>
                  <a:ea typeface="+mn-ea"/>
                  <a:cs typeface="Krungthai Fast" panose="00000500000000000000" pitchFamily="2" charset="-34"/>
                </a:rPr>
                <a:t>จำนวน</a:t>
              </a:r>
              <a:r>
                <a:rPr kumimoji="0" lang="th-TH" sz="8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Krungthai Fast" panose="00000500000000000000" pitchFamily="2" charset="-34"/>
                  <a:ea typeface="+mn-ea"/>
                  <a:cs typeface="Krungthai Fast" panose="00000500000000000000" pitchFamily="2" charset="-34"/>
                </a:rPr>
                <a:t>ดอกเบี้ยที่ได้รับ  </a:t>
              </a:r>
              <a:r>
                <a:rPr kumimoji="0" lang="en-US" sz="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Krungthai Fast" panose="00000500000000000000" pitchFamily="2" charset="-34"/>
                  <a:ea typeface="+mn-ea"/>
                  <a:cs typeface="Krungthai Fast" panose="00000500000000000000" pitchFamily="2" charset="-34"/>
                </a:rPr>
                <a:t>= </a:t>
              </a:r>
              <a:r>
                <a:rPr kumimoji="0" lang="th-TH" sz="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Krungthai Fast" panose="00000500000000000000" pitchFamily="2" charset="-34"/>
                  <a:ea typeface="+mn-ea"/>
                  <a:cs typeface="Krungthai Fast" panose="00000500000000000000" pitchFamily="2" charset="-34"/>
                </a:rPr>
                <a:t>ยอดเงินคงเหลือในบัญชี </a:t>
              </a:r>
              <a:r>
                <a:rPr kumimoji="0" lang="en-US" sz="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Krungthai Fast" panose="00000500000000000000" pitchFamily="2" charset="-34"/>
                  <a:ea typeface="+mn-ea"/>
                  <a:cs typeface="Krungthai Fast" panose="00000500000000000000" pitchFamily="2" charset="-34"/>
                </a:rPr>
                <a:t>X </a:t>
              </a:r>
              <a:r>
                <a:rPr kumimoji="0" lang="th-TH" sz="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Krungthai Fast" panose="00000500000000000000" pitchFamily="2" charset="-34"/>
                  <a:ea typeface="+mn-ea"/>
                  <a:cs typeface="Krungthai Fast" panose="00000500000000000000" pitchFamily="2" charset="-34"/>
                </a:rPr>
                <a:t>อัตราดอกเบี้ย </a:t>
              </a:r>
              <a:r>
                <a:rPr kumimoji="0" lang="en-US" sz="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Krungthai Fast" panose="00000500000000000000" pitchFamily="2" charset="-34"/>
                  <a:ea typeface="+mn-ea"/>
                  <a:cs typeface="Krungthai Fast" panose="00000500000000000000" pitchFamily="2" charset="-34"/>
                </a:rPr>
                <a:t>X </a:t>
              </a:r>
              <a:r>
                <a:rPr kumimoji="0" lang="th-TH" sz="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Krungthai Fast" panose="00000500000000000000" pitchFamily="2" charset="-34"/>
                  <a:ea typeface="+mn-ea"/>
                  <a:cs typeface="Krungthai Fast" panose="00000500000000000000" pitchFamily="2" charset="-34"/>
                </a:rPr>
                <a:t>ระยะเวลาที่ฝากจริง</a:t>
              </a:r>
              <a:br>
                <a:rPr kumimoji="0" lang="th-TH" sz="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Krungthai Fast" panose="00000500000000000000" pitchFamily="2" charset="-34"/>
                  <a:ea typeface="+mn-ea"/>
                  <a:cs typeface="Krungthai Fast" panose="00000500000000000000" pitchFamily="2" charset="-34"/>
                </a:rPr>
              </a:br>
              <a:r>
                <a:rPr kumimoji="0" lang="en-US" sz="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Krungthai Fast" panose="00000500000000000000" pitchFamily="2" charset="-34"/>
                  <a:ea typeface="+mn-ea"/>
                  <a:cs typeface="Krungthai Fast" panose="00000500000000000000" pitchFamily="2" charset="-34"/>
                </a:rPr>
                <a:t>                                                    </a:t>
              </a:r>
              <a:r>
                <a:rPr kumimoji="0" lang="en-US" sz="8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Krungthai Fast" panose="00000500000000000000" pitchFamily="2" charset="-34"/>
                  <a:ea typeface="+mn-ea"/>
                  <a:cs typeface="Krungthai Fast" panose="00000500000000000000" pitchFamily="2" charset="-34"/>
                </a:rPr>
                <a:t>               </a:t>
              </a:r>
              <a:r>
                <a:rPr kumimoji="0" lang="en-US" sz="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Krungthai Fast" panose="00000500000000000000" pitchFamily="2" charset="-34"/>
                  <a:ea typeface="+mn-ea"/>
                  <a:cs typeface="Krungthai Fast" panose="00000500000000000000" pitchFamily="2" charset="-34"/>
                </a:rPr>
                <a:t>100 X </a:t>
              </a:r>
              <a:r>
                <a:rPr kumimoji="0" lang="en-US" sz="8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Krungthai Fast" panose="00000500000000000000" pitchFamily="2" charset="-34"/>
                  <a:ea typeface="+mn-ea"/>
                  <a:cs typeface="Krungthai Fast" panose="00000500000000000000" pitchFamily="2" charset="-34"/>
                </a:rPr>
                <a:t>365</a:t>
              </a:r>
              <a:endParaRPr kumimoji="0" lang="th-TH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Krungthai Fast" panose="00000500000000000000" pitchFamily="2" charset="-34"/>
                <a:ea typeface="+mn-ea"/>
                <a:cs typeface="Krungthai Fast" panose="00000500000000000000" pitchFamily="2" charset="-34"/>
              </a:endParaRPr>
            </a:p>
          </p:txBody>
        </p:sp>
        <p:cxnSp>
          <p:nvCxnSpPr>
            <p:cNvPr id="50" name="Straight Connector 49">
              <a:extLst>
                <a:ext uri="{FF2B5EF4-FFF2-40B4-BE49-F238E27FC236}">
                  <a16:creationId xmlns:a16="http://schemas.microsoft.com/office/drawing/2014/main" id="{B140103C-16AF-ED9F-390C-98F10FF99A8D}"/>
                </a:ext>
              </a:extLst>
            </p:cNvPr>
            <p:cNvCxnSpPr/>
            <p:nvPr/>
          </p:nvCxnSpPr>
          <p:spPr>
            <a:xfrm>
              <a:off x="2954731" y="5003961"/>
              <a:ext cx="2415780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" name="Group 9"/>
          <p:cNvGrpSpPr/>
          <p:nvPr/>
        </p:nvGrpSpPr>
        <p:grpSpPr>
          <a:xfrm>
            <a:off x="226104" y="4335737"/>
            <a:ext cx="5055156" cy="731060"/>
            <a:chOff x="207231" y="4758531"/>
            <a:chExt cx="5073437" cy="731060"/>
          </a:xfrm>
        </p:grpSpPr>
        <p:grpSp>
          <p:nvGrpSpPr>
            <p:cNvPr id="58" name="Group 57">
              <a:extLst>
                <a:ext uri="{FF2B5EF4-FFF2-40B4-BE49-F238E27FC236}">
                  <a16:creationId xmlns:a16="http://schemas.microsoft.com/office/drawing/2014/main" id="{249BE021-AF05-ECAA-4918-50E23B7055FE}"/>
                </a:ext>
              </a:extLst>
            </p:cNvPr>
            <p:cNvGrpSpPr/>
            <p:nvPr/>
          </p:nvGrpSpPr>
          <p:grpSpPr>
            <a:xfrm>
              <a:off x="207231" y="4758531"/>
              <a:ext cx="5073437" cy="620247"/>
              <a:chOff x="6139982" y="4643160"/>
              <a:chExt cx="5962949" cy="620247"/>
            </a:xfrm>
          </p:grpSpPr>
          <p:sp>
            <p:nvSpPr>
              <p:cNvPr id="51" name="TextBox 50">
                <a:extLst>
                  <a:ext uri="{FF2B5EF4-FFF2-40B4-BE49-F238E27FC236}">
                    <a16:creationId xmlns:a16="http://schemas.microsoft.com/office/drawing/2014/main" id="{08644635-0186-A450-388D-369297EA410D}"/>
                  </a:ext>
                </a:extLst>
              </p:cNvPr>
              <p:cNvSpPr txBox="1"/>
              <p:nvPr/>
            </p:nvSpPr>
            <p:spPr>
              <a:xfrm>
                <a:off x="6139982" y="4643160"/>
                <a:ext cx="5962949" cy="61555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th-TH" sz="800" b="0" i="0" u="sng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Krungthai Fast" panose="00000500000000000000" pitchFamily="2" charset="-34"/>
                    <a:ea typeface="+mn-ea"/>
                    <a:cs typeface="Krungthai Fast" panose="00000500000000000000" pitchFamily="2" charset="-34"/>
                  </a:rPr>
                  <a:t>ตัวอย่า</a:t>
                </a:r>
                <a:r>
                  <a:rPr kumimoji="0" lang="th-TH" sz="800" b="0" i="0" u="sng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Krungthai Fast" panose="00000500000000000000" pitchFamily="2" charset="-34"/>
                    <a:ea typeface="+mn-ea"/>
                    <a:cs typeface="Krungthai Fast" panose="00000500000000000000" pitchFamily="2" charset="-34"/>
                  </a:rPr>
                  <a:t>งกรณีลูกค้าฝากเงินในวันที่ </a:t>
                </a:r>
                <a:r>
                  <a:rPr kumimoji="0" lang="en-US" sz="800" b="0" i="0" u="sng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Krungthai Fast" panose="00000500000000000000" pitchFamily="2" charset="-34"/>
                    <a:ea typeface="+mn-ea"/>
                    <a:cs typeface="Krungthai Fast" panose="00000500000000000000" pitchFamily="2" charset="-34"/>
                  </a:rPr>
                  <a:t>1 </a:t>
                </a:r>
                <a:r>
                  <a:rPr kumimoji="0" lang="th-TH" sz="800" b="0" i="0" u="sng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Krungthai Fast" panose="00000500000000000000" pitchFamily="2" charset="-34"/>
                    <a:ea typeface="+mn-ea"/>
                    <a:cs typeface="Krungthai Fast" panose="00000500000000000000" pitchFamily="2" charset="-34"/>
                  </a:rPr>
                  <a:t>ของทุกเดือน</a:t>
                </a: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h-TH" sz="200" b="0" i="0" u="sng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Krungthai Fast" panose="00000500000000000000" pitchFamily="2" charset="-34"/>
                  <a:ea typeface="+mn-ea"/>
                  <a:cs typeface="Krungthai Fast" panose="00000500000000000000" pitchFamily="2" charset="-34"/>
                </a:endParaRP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th-TH" sz="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Krungthai Fast" panose="00000500000000000000" pitchFamily="2" charset="-34"/>
                    <a:ea typeface="+mn-ea"/>
                    <a:cs typeface="Krungthai Fast" panose="00000500000000000000" pitchFamily="2" charset="-34"/>
                  </a:rPr>
                  <a:t>ลูกค้าเปิด</a:t>
                </a:r>
                <a:r>
                  <a:rPr kumimoji="0" lang="th-TH" sz="8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Krungthai Fast" panose="00000500000000000000" pitchFamily="2" charset="-34"/>
                    <a:ea typeface="+mn-ea"/>
                    <a:cs typeface="Krungthai Fast" panose="00000500000000000000" pitchFamily="2" charset="-34"/>
                  </a:rPr>
                  <a:t>บัญชีเดือน ต</a:t>
                </a:r>
                <a:r>
                  <a:rPr kumimoji="0" lang="en-US" sz="8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Krungthai Fast" panose="00000500000000000000" pitchFamily="2" charset="-34"/>
                    <a:ea typeface="+mn-ea"/>
                    <a:cs typeface="Krungthai Fast" panose="00000500000000000000" pitchFamily="2" charset="-34"/>
                  </a:rPr>
                  <a:t>.</a:t>
                </a:r>
                <a:r>
                  <a:rPr kumimoji="0" lang="th-TH" sz="8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Krungthai Fast" panose="00000500000000000000" pitchFamily="2" charset="-34"/>
                    <a:ea typeface="+mn-ea"/>
                    <a:cs typeface="Krungthai Fast" panose="00000500000000000000" pitchFamily="2" charset="-34"/>
                  </a:rPr>
                  <a:t>ค</a:t>
                </a:r>
                <a:r>
                  <a:rPr kumimoji="0" lang="en-US" sz="8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Krungthai Fast" panose="00000500000000000000" pitchFamily="2" charset="-34"/>
                    <a:ea typeface="+mn-ea"/>
                    <a:cs typeface="Krungthai Fast" panose="00000500000000000000" pitchFamily="2" charset="-34"/>
                  </a:rPr>
                  <a:t>. 67 </a:t>
                </a:r>
                <a:r>
                  <a:rPr kumimoji="0" lang="th-TH" sz="8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Krungthai Fast" panose="00000500000000000000" pitchFamily="2" charset="-34"/>
                    <a:ea typeface="+mn-ea"/>
                    <a:cs typeface="Krungthai Fast" panose="00000500000000000000" pitchFamily="2" charset="-34"/>
                  </a:rPr>
                  <a:t>ระยะเวลาฝาก </a:t>
                </a:r>
                <a:r>
                  <a:rPr kumimoji="0" lang="en-US" sz="8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Krungthai Fast" panose="00000500000000000000" pitchFamily="2" charset="-34"/>
                    <a:ea typeface="+mn-ea"/>
                    <a:cs typeface="Krungthai Fast" panose="00000500000000000000" pitchFamily="2" charset="-34"/>
                  </a:rPr>
                  <a:t>24 </a:t>
                </a:r>
                <a:r>
                  <a:rPr kumimoji="0" lang="th-TH" sz="8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Krungthai Fast" panose="00000500000000000000" pitchFamily="2" charset="-34"/>
                    <a:ea typeface="+mn-ea"/>
                    <a:cs typeface="Krungthai Fast" panose="00000500000000000000" pitchFamily="2" charset="-34"/>
                  </a:rPr>
                  <a:t>เดือน อัตราดอกเบี้ย </a:t>
                </a:r>
                <a:r>
                  <a:rPr kumimoji="0" lang="en-US" sz="8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Krungthai Fast" panose="00000500000000000000" pitchFamily="2" charset="-34"/>
                    <a:ea typeface="+mn-ea"/>
                    <a:cs typeface="Krungthai Fast" panose="00000500000000000000" pitchFamily="2" charset="-34"/>
                  </a:rPr>
                  <a:t>2.60% </a:t>
                </a:r>
                <a:r>
                  <a:rPr kumimoji="0" lang="th-TH" sz="8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Krungthai Fast" panose="00000500000000000000" pitchFamily="2" charset="-34"/>
                    <a:ea typeface="+mn-ea"/>
                    <a:cs typeface="Krungthai Fast" panose="00000500000000000000" pitchFamily="2" charset="-34"/>
                  </a:rPr>
                  <a:t>ต่อปี </a:t>
                </a:r>
                <a:r>
                  <a:rPr kumimoji="0" lang="th-TH" sz="8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Krungthai Fast" panose="00000500000000000000" pitchFamily="2" charset="-34"/>
                    <a:ea typeface="+mn-ea"/>
                    <a:cs typeface="Krungthai Fast" panose="00000500000000000000" pitchFamily="2" charset="-34"/>
                  </a:rPr>
                  <a:t>ยอดเงินฝากแต่ละงวด</a:t>
                </a:r>
                <a:r>
                  <a:rPr kumimoji="0" lang="en-US" sz="8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Krungthai Fast" panose="00000500000000000000" pitchFamily="2" charset="-34"/>
                    <a:ea typeface="+mn-ea"/>
                    <a:cs typeface="Krungthai Fast" panose="00000500000000000000" pitchFamily="2" charset="-34"/>
                  </a:rPr>
                  <a:t> 5,000 </a:t>
                </a:r>
                <a:r>
                  <a:rPr kumimoji="0" lang="th-TH" sz="8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Krungthai Fast" panose="00000500000000000000" pitchFamily="2" charset="-34"/>
                    <a:ea typeface="+mn-ea"/>
                    <a:cs typeface="Krungthai Fast" panose="00000500000000000000" pitchFamily="2" charset="-34"/>
                  </a:rPr>
                  <a:t>บาท ต่อมาเดือน ธ</a:t>
                </a:r>
                <a:r>
                  <a:rPr kumimoji="0" lang="en-US" sz="8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Krungthai Fast" panose="00000500000000000000" pitchFamily="2" charset="-34"/>
                    <a:ea typeface="+mn-ea"/>
                    <a:cs typeface="Krungthai Fast" panose="00000500000000000000" pitchFamily="2" charset="-34"/>
                  </a:rPr>
                  <a:t>.</a:t>
                </a:r>
                <a:r>
                  <a:rPr kumimoji="0" lang="th-TH" sz="8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Krungthai Fast" panose="00000500000000000000" pitchFamily="2" charset="-34"/>
                    <a:ea typeface="+mn-ea"/>
                    <a:cs typeface="Krungthai Fast" panose="00000500000000000000" pitchFamily="2" charset="-34"/>
                  </a:rPr>
                  <a:t>ค</a:t>
                </a:r>
                <a:r>
                  <a:rPr kumimoji="0" lang="en-US" sz="8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Krungthai Fast" panose="00000500000000000000" pitchFamily="2" charset="-34"/>
                    <a:ea typeface="+mn-ea"/>
                    <a:cs typeface="Krungthai Fast" panose="00000500000000000000" pitchFamily="2" charset="-34"/>
                  </a:rPr>
                  <a:t>. 67 </a:t>
                </a:r>
                <a:r>
                  <a:rPr kumimoji="0" lang="th-TH" sz="8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Krungthai Fast" panose="00000500000000000000" pitchFamily="2" charset="-34"/>
                    <a:ea typeface="+mn-ea"/>
                    <a:cs typeface="Krungthai Fast" panose="00000500000000000000" pitchFamily="2" charset="-34"/>
                  </a:rPr>
                  <a:t>อัตราดอกเบี้ยเปลี่ยนเป็น </a:t>
                </a:r>
                <a:r>
                  <a:rPr kumimoji="0" lang="en-US" sz="8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Krungthai Fast" panose="00000500000000000000" pitchFamily="2" charset="-34"/>
                    <a:ea typeface="+mn-ea"/>
                    <a:cs typeface="Krungthai Fast" panose="00000500000000000000" pitchFamily="2" charset="-34"/>
                  </a:rPr>
                  <a:t>2.45%</a:t>
                </a:r>
                <a:r>
                  <a:rPr kumimoji="0" lang="en-US" sz="8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Krungthai Fast" panose="00000500000000000000" pitchFamily="2" charset="-34"/>
                    <a:ea typeface="+mn-ea"/>
                    <a:cs typeface="Krungthai Fast" panose="00000500000000000000" pitchFamily="2" charset="-34"/>
                  </a:rPr>
                  <a:t> </a:t>
                </a:r>
                <a:r>
                  <a:rPr kumimoji="0" lang="th-TH" sz="8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Krungthai Fast" panose="00000500000000000000" pitchFamily="2" charset="-34"/>
                    <a:ea typeface="+mn-ea"/>
                    <a:cs typeface="Krungthai Fast" panose="00000500000000000000" pitchFamily="2" charset="-34"/>
                  </a:rPr>
                  <a:t>ต่อปี</a:t>
                </a:r>
                <a:r>
                  <a:rPr kumimoji="0" lang="en-US" sz="8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Krungthai Fast" panose="00000500000000000000" pitchFamily="2" charset="-34"/>
                    <a:ea typeface="+mn-ea"/>
                    <a:cs typeface="Krungthai Fast" panose="00000500000000000000" pitchFamily="2" charset="-34"/>
                  </a:rPr>
                  <a:t> </a:t>
                </a:r>
                <a:r>
                  <a:rPr kumimoji="0" lang="th-TH" sz="8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Krungthai Fast" panose="00000500000000000000" pitchFamily="2" charset="-34"/>
                    <a:ea typeface="+mn-ea"/>
                    <a:cs typeface="Krungthai Fast" panose="00000500000000000000" pitchFamily="2" charset="-34"/>
                  </a:rPr>
                  <a:t> </a:t>
                </a:r>
                <a:endParaRPr kumimoji="0" lang="th-TH" sz="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Krungthai Fast" panose="00000500000000000000" pitchFamily="2" charset="-34"/>
                  <a:ea typeface="+mn-ea"/>
                  <a:cs typeface="Krungthai Fast" panose="00000500000000000000" pitchFamily="2" charset="-34"/>
                </a:endParaRP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h-TH" sz="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Krungthai Fast" panose="00000500000000000000" pitchFamily="2" charset="-34"/>
                  <a:ea typeface="+mn-ea"/>
                  <a:cs typeface="Krungthai Fast" panose="00000500000000000000" pitchFamily="2" charset="-34"/>
                </a:endParaRPr>
              </a:p>
            </p:txBody>
          </p:sp>
          <p:cxnSp>
            <p:nvCxnSpPr>
              <p:cNvPr id="52" name="Straight Connector 51">
                <a:extLst>
                  <a:ext uri="{FF2B5EF4-FFF2-40B4-BE49-F238E27FC236}">
                    <a16:creationId xmlns:a16="http://schemas.microsoft.com/office/drawing/2014/main" id="{1F5E86F6-6A6C-17CE-7BCA-792683EE63E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807373" y="5258713"/>
                <a:ext cx="283158" cy="0"/>
              </a:xfrm>
              <a:prstGeom prst="line">
                <a:avLst/>
              </a:prstGeom>
              <a:ln w="9525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Straight Connector 53">
                <a:extLst>
                  <a:ext uri="{FF2B5EF4-FFF2-40B4-BE49-F238E27FC236}">
                    <a16:creationId xmlns:a16="http://schemas.microsoft.com/office/drawing/2014/main" id="{1EB7EFA9-B182-44B4-2BC0-868E193B8E9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524215" y="5263407"/>
                <a:ext cx="283158" cy="0"/>
              </a:xfrm>
              <a:prstGeom prst="line">
                <a:avLst/>
              </a:prstGeom>
              <a:ln w="9525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6" name="Rectangle 15"/>
            <p:cNvSpPr/>
            <p:nvPr/>
          </p:nvSpPr>
          <p:spPr>
            <a:xfrm>
              <a:off x="3040500" y="5274147"/>
              <a:ext cx="817853" cy="21544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Krungthai Fast" panose="00000500000000000000" pitchFamily="2" charset="-34"/>
                  <a:ea typeface="+mn-ea"/>
                  <a:cs typeface="Krungthai Fast" panose="00000500000000000000" pitchFamily="2" charset="-34"/>
                </a:rPr>
                <a:t>= </a:t>
              </a:r>
              <a:r>
                <a:rPr kumimoji="0" lang="en-US" sz="8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Krungthai Fast" panose="00000500000000000000" pitchFamily="2" charset="-34"/>
                  <a:ea typeface="+mn-ea"/>
                  <a:cs typeface="Krungthai Fast" panose="00000500000000000000" pitchFamily="2" charset="-34"/>
                </a:rPr>
                <a:t>11.04109 </a:t>
              </a:r>
              <a:r>
                <a:rPr kumimoji="0" lang="th-TH" sz="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Krungthai Fast" panose="00000500000000000000" pitchFamily="2" charset="-34"/>
                  <a:ea typeface="+mn-ea"/>
                  <a:cs typeface="Krungthai Fast" panose="00000500000000000000" pitchFamily="2" charset="-34"/>
                </a:rPr>
                <a:t>บาท</a:t>
              </a:r>
            </a:p>
          </p:txBody>
        </p:sp>
      </p:grpSp>
      <p:grpSp>
        <p:nvGrpSpPr>
          <p:cNvPr id="19" name="Group 18"/>
          <p:cNvGrpSpPr/>
          <p:nvPr/>
        </p:nvGrpSpPr>
        <p:grpSpPr>
          <a:xfrm>
            <a:off x="267929" y="5145386"/>
            <a:ext cx="3970551" cy="338554"/>
            <a:chOff x="324337" y="5348207"/>
            <a:chExt cx="3970551" cy="338554"/>
          </a:xfrm>
        </p:grpSpPr>
        <p:sp>
          <p:nvSpPr>
            <p:cNvPr id="88" name="TextBox 87">
              <a:extLst>
                <a:ext uri="{FF2B5EF4-FFF2-40B4-BE49-F238E27FC236}">
                  <a16:creationId xmlns:a16="http://schemas.microsoft.com/office/drawing/2014/main" id="{08644635-0186-A450-388D-369297EA410D}"/>
                </a:ext>
              </a:extLst>
            </p:cNvPr>
            <p:cNvSpPr txBox="1"/>
            <p:nvPr/>
          </p:nvSpPr>
          <p:spPr>
            <a:xfrm>
              <a:off x="324337" y="5348207"/>
              <a:ext cx="3970551" cy="33855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h-TH" sz="7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Krungthai Fast" panose="00000500000000000000" pitchFamily="2" charset="-34"/>
                  <a:ea typeface="+mn-ea"/>
                  <a:cs typeface="Krungthai Fast" panose="00000500000000000000" pitchFamily="2" charset="-34"/>
                </a:rPr>
                <a:t>จำนวนดอกเบี้ยสะสมหลังฝากงวดที่ </a:t>
              </a:r>
              <a:r>
                <a:rPr kumimoji="0" lang="en-US" sz="7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Krungthai Fast" panose="00000500000000000000" pitchFamily="2" charset="-34"/>
                  <a:ea typeface="+mn-ea"/>
                  <a:cs typeface="Krungthai Fast" panose="00000500000000000000" pitchFamily="2" charset="-34"/>
                </a:rPr>
                <a:t>2</a:t>
              </a:r>
              <a:r>
                <a:rPr kumimoji="0" lang="en-US" sz="7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Krungthai Fast" panose="00000500000000000000" pitchFamily="2" charset="-34"/>
                  <a:ea typeface="+mn-ea"/>
                  <a:cs typeface="Krungthai Fast" panose="00000500000000000000" pitchFamily="2" charset="-34"/>
                </a:rPr>
                <a:t> </a:t>
              </a:r>
              <a:r>
                <a:rPr kumimoji="0" lang="th-TH" sz="7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Krungthai Fast" panose="00000500000000000000" pitchFamily="2" charset="-34"/>
                  <a:ea typeface="+mn-ea"/>
                  <a:cs typeface="Krungthai Fast" panose="00000500000000000000" pitchFamily="2" charset="-34"/>
                </a:rPr>
                <a:t>(พ</a:t>
              </a:r>
              <a:r>
                <a:rPr kumimoji="0" lang="en-US" sz="7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Krungthai Fast" panose="00000500000000000000" pitchFamily="2" charset="-34"/>
                  <a:ea typeface="+mn-ea"/>
                  <a:cs typeface="Krungthai Fast" panose="00000500000000000000" pitchFamily="2" charset="-34"/>
                </a:rPr>
                <a:t>.</a:t>
              </a:r>
              <a:r>
                <a:rPr kumimoji="0" lang="th-TH" sz="7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Krungthai Fast" panose="00000500000000000000" pitchFamily="2" charset="-34"/>
                  <a:ea typeface="+mn-ea"/>
                  <a:cs typeface="Krungthai Fast" panose="00000500000000000000" pitchFamily="2" charset="-34"/>
                </a:rPr>
                <a:t>ย</a:t>
              </a:r>
              <a:r>
                <a:rPr kumimoji="0" lang="en-US" sz="7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Krungthai Fast" panose="00000500000000000000" pitchFamily="2" charset="-34"/>
                  <a:ea typeface="+mn-ea"/>
                  <a:cs typeface="Krungthai Fast" panose="00000500000000000000" pitchFamily="2" charset="-34"/>
                </a:rPr>
                <a:t>.</a:t>
              </a:r>
              <a:r>
                <a:rPr kumimoji="0" lang="th-TH" sz="7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Krungthai Fast" panose="00000500000000000000" pitchFamily="2" charset="-34"/>
                  <a:ea typeface="+mn-ea"/>
                  <a:cs typeface="Krungthai Fast" panose="00000500000000000000" pitchFamily="2" charset="-34"/>
                </a:rPr>
                <a:t>)</a:t>
              </a:r>
              <a:r>
                <a:rPr kumimoji="0" lang="th-TH" sz="7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Krungthai Fast" panose="00000500000000000000" pitchFamily="2" charset="-34"/>
                  <a:ea typeface="+mn-ea"/>
                  <a:cs typeface="Krungthai Fast" panose="00000500000000000000" pitchFamily="2" charset="-34"/>
                </a:rPr>
                <a:t> </a:t>
              </a:r>
              <a:r>
                <a:rPr kumimoji="0" lang="en-US" sz="7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Krungthai Fast" panose="00000500000000000000" pitchFamily="2" charset="-34"/>
                  <a:ea typeface="+mn-ea"/>
                  <a:cs typeface="Krungthai Fast" panose="00000500000000000000" pitchFamily="2" charset="-34"/>
                </a:rPr>
                <a:t>   </a:t>
              </a:r>
              <a:r>
                <a:rPr kumimoji="0" lang="en-US" sz="8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Krungthai Fast" panose="00000500000000000000" pitchFamily="2" charset="-34"/>
                  <a:ea typeface="+mn-ea"/>
                  <a:cs typeface="Krungthai Fast" panose="00000500000000000000" pitchFamily="2" charset="-34"/>
                </a:rPr>
                <a:t>=     10,000 </a:t>
              </a:r>
              <a:r>
                <a:rPr kumimoji="0" lang="en-US" sz="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Krungthai Fast" panose="00000500000000000000" pitchFamily="2" charset="-34"/>
                  <a:ea typeface="+mn-ea"/>
                  <a:cs typeface="Krungthai Fast" panose="00000500000000000000" pitchFamily="2" charset="-34"/>
                </a:rPr>
                <a:t>X </a:t>
              </a:r>
              <a:r>
                <a:rPr kumimoji="0" lang="en-US" sz="8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Krungthai Fast" panose="00000500000000000000" pitchFamily="2" charset="-34"/>
                  <a:ea typeface="+mn-ea"/>
                  <a:cs typeface="Krungthai Fast" panose="00000500000000000000" pitchFamily="2" charset="-34"/>
                </a:rPr>
                <a:t>2.60 X  30</a:t>
              </a:r>
              <a:endPara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Krungthai Fast" panose="00000500000000000000" pitchFamily="2" charset="-34"/>
                <a:ea typeface="+mn-ea"/>
                <a:cs typeface="Krungthai Fast" panose="00000500000000000000" pitchFamily="2" charset="-34"/>
              </a:endParaRP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Krungthai Fast" panose="00000500000000000000" pitchFamily="2" charset="-34"/>
                  <a:ea typeface="+mn-ea"/>
                  <a:cs typeface="Krungthai Fast" panose="00000500000000000000" pitchFamily="2" charset="-34"/>
                </a:rPr>
                <a:t>                                                       </a:t>
              </a:r>
              <a:r>
                <a:rPr kumimoji="0" lang="en-US" sz="8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Krungthai Fast" panose="00000500000000000000" pitchFamily="2" charset="-34"/>
                  <a:ea typeface="+mn-ea"/>
                  <a:cs typeface="Krungthai Fast" panose="00000500000000000000" pitchFamily="2" charset="-34"/>
                </a:rPr>
                <a:t>               100     365</a:t>
              </a:r>
              <a:endParaRPr kumimoji="0" lang="th-TH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Krungthai Fast" panose="00000500000000000000" pitchFamily="2" charset="-34"/>
                <a:ea typeface="+mn-ea"/>
                <a:cs typeface="Krungthai Fast" panose="00000500000000000000" pitchFamily="2" charset="-34"/>
              </a:endParaRPr>
            </a:p>
          </p:txBody>
        </p:sp>
        <p:cxnSp>
          <p:nvCxnSpPr>
            <p:cNvPr id="89" name="Straight Connector 88">
              <a:extLst>
                <a:ext uri="{FF2B5EF4-FFF2-40B4-BE49-F238E27FC236}">
                  <a16:creationId xmlns:a16="http://schemas.microsoft.com/office/drawing/2014/main" id="{1EB7EFA9-B182-44B4-2BC0-868E193B8E94}"/>
                </a:ext>
              </a:extLst>
            </p:cNvPr>
            <p:cNvCxnSpPr>
              <a:cxnSpLocks/>
            </p:cNvCxnSpPr>
            <p:nvPr/>
          </p:nvCxnSpPr>
          <p:spPr>
            <a:xfrm>
              <a:off x="2661038" y="5508688"/>
              <a:ext cx="240050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Straight Connector 93">
              <a:extLst>
                <a:ext uri="{FF2B5EF4-FFF2-40B4-BE49-F238E27FC236}">
                  <a16:creationId xmlns:a16="http://schemas.microsoft.com/office/drawing/2014/main" id="{1EB7EFA9-B182-44B4-2BC0-868E193B8E94}"/>
                </a:ext>
              </a:extLst>
            </p:cNvPr>
            <p:cNvCxnSpPr>
              <a:cxnSpLocks/>
            </p:cNvCxnSpPr>
            <p:nvPr/>
          </p:nvCxnSpPr>
          <p:spPr>
            <a:xfrm>
              <a:off x="2420988" y="5508688"/>
              <a:ext cx="240050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5" name="Rectangle 94"/>
          <p:cNvSpPr/>
          <p:nvPr/>
        </p:nvSpPr>
        <p:spPr>
          <a:xfrm>
            <a:off x="3060978" y="5214448"/>
            <a:ext cx="834073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Krungthai Fast" panose="00000500000000000000" pitchFamily="2" charset="-34"/>
                <a:ea typeface="+mn-ea"/>
                <a:cs typeface="Krungthai Fast" panose="00000500000000000000" pitchFamily="2" charset="-34"/>
              </a:rPr>
              <a:t>= </a:t>
            </a:r>
            <a:r>
              <a: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Krungthai Fast" panose="00000500000000000000" pitchFamily="2" charset="-34"/>
                <a:ea typeface="+mn-ea"/>
                <a:cs typeface="Krungthai Fast" panose="00000500000000000000" pitchFamily="2" charset="-34"/>
              </a:rPr>
              <a:t>21.36986 </a:t>
            </a:r>
            <a:r>
              <a:rPr kumimoji="0" lang="th-TH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Krungthai Fast" panose="00000500000000000000" pitchFamily="2" charset="-34"/>
                <a:ea typeface="+mn-ea"/>
                <a:cs typeface="Krungthai Fast" panose="00000500000000000000" pitchFamily="2" charset="-34"/>
              </a:rPr>
              <a:t>บาท</a:t>
            </a:r>
          </a:p>
        </p:txBody>
      </p:sp>
      <p:grpSp>
        <p:nvGrpSpPr>
          <p:cNvPr id="97" name="Group 96"/>
          <p:cNvGrpSpPr/>
          <p:nvPr/>
        </p:nvGrpSpPr>
        <p:grpSpPr>
          <a:xfrm>
            <a:off x="217928" y="5821021"/>
            <a:ext cx="5013453" cy="883682"/>
            <a:chOff x="2070326" y="3590613"/>
            <a:chExt cx="5031583" cy="883682"/>
          </a:xfrm>
        </p:grpSpPr>
        <p:grpSp>
          <p:nvGrpSpPr>
            <p:cNvPr id="98" name="Group 97"/>
            <p:cNvGrpSpPr/>
            <p:nvPr/>
          </p:nvGrpSpPr>
          <p:grpSpPr>
            <a:xfrm>
              <a:off x="2070326" y="3590613"/>
              <a:ext cx="4966816" cy="883682"/>
              <a:chOff x="-298420" y="3857398"/>
              <a:chExt cx="6501268" cy="883682"/>
            </a:xfrm>
          </p:grpSpPr>
          <p:cxnSp>
            <p:nvCxnSpPr>
              <p:cNvPr id="105" name="Straight Connector 104"/>
              <p:cNvCxnSpPr>
                <a:stCxn id="106" idx="2"/>
                <a:endCxn id="115" idx="6"/>
              </p:cNvCxnSpPr>
              <p:nvPr/>
            </p:nvCxnSpPr>
            <p:spPr>
              <a:xfrm flipV="1">
                <a:off x="1096433" y="4316268"/>
                <a:ext cx="4648938" cy="15184"/>
              </a:xfrm>
              <a:prstGeom prst="line">
                <a:avLst/>
              </a:prstGeom>
              <a:ln w="3175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6" name="Oval 105"/>
              <p:cNvSpPr/>
              <p:nvPr/>
            </p:nvSpPr>
            <p:spPr>
              <a:xfrm>
                <a:off x="1096433" y="4311652"/>
                <a:ext cx="58294" cy="39600"/>
              </a:xfrm>
              <a:prstGeom prst="ellipse">
                <a:avLst/>
              </a:prstGeom>
              <a:solidFill>
                <a:schemeClr val="tx1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h-TH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Cordia New" panose="020B0304020202020204" pitchFamily="34" charset="-34"/>
                </a:endParaRPr>
              </a:p>
            </p:txBody>
          </p:sp>
          <p:sp>
            <p:nvSpPr>
              <p:cNvPr id="107" name="TextBox 106">
                <a:extLst>
                  <a:ext uri="{FF2B5EF4-FFF2-40B4-BE49-F238E27FC236}">
                    <a16:creationId xmlns:a16="http://schemas.microsoft.com/office/drawing/2014/main" id="{030663E8-D359-C3E0-C857-6245ADAB40BE}"/>
                  </a:ext>
                </a:extLst>
              </p:cNvPr>
              <p:cNvSpPr txBox="1"/>
              <p:nvPr/>
            </p:nvSpPr>
            <p:spPr>
              <a:xfrm>
                <a:off x="678338" y="3857398"/>
                <a:ext cx="947979" cy="46166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th-TH" sz="8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Krungthai Fast" panose="00000500000000000000" pitchFamily="2" charset="-34"/>
                    <a:ea typeface="+mn-ea"/>
                    <a:cs typeface="Krungthai Fast" panose="00000500000000000000" pitchFamily="2" charset="-34"/>
                  </a:rPr>
                  <a:t>เปิดบัญชี (งวดที่</a:t>
                </a:r>
                <a:r>
                  <a:rPr kumimoji="0" lang="en-US" sz="8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Krungthai Fast" panose="00000500000000000000" pitchFamily="2" charset="-34"/>
                    <a:ea typeface="+mn-ea"/>
                    <a:cs typeface="Krungthai Fast" panose="00000500000000000000" pitchFamily="2" charset="-34"/>
                  </a:rPr>
                  <a:t> 1)</a:t>
                </a:r>
              </a:p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8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Krungthai Fast" panose="00000500000000000000" pitchFamily="2" charset="-34"/>
                    <a:ea typeface="+mn-ea"/>
                    <a:cs typeface="Krungthai Fast" panose="00000500000000000000" pitchFamily="2" charset="-34"/>
                  </a:rPr>
                  <a:t>1 </a:t>
                </a:r>
                <a:r>
                  <a:rPr kumimoji="0" lang="th-TH" sz="8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Krungthai Fast" panose="00000500000000000000" pitchFamily="2" charset="-34"/>
                    <a:ea typeface="+mn-ea"/>
                    <a:cs typeface="Krungthai Fast" panose="00000500000000000000" pitchFamily="2" charset="-34"/>
                  </a:rPr>
                  <a:t>ต.ค.</a:t>
                </a:r>
                <a:endParaRPr kumimoji="0" lang="th-TH" sz="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Krungthai Fast" panose="00000500000000000000" pitchFamily="2" charset="-34"/>
                  <a:ea typeface="+mn-ea"/>
                  <a:cs typeface="Krungthai Fast" panose="00000500000000000000" pitchFamily="2" charset="-34"/>
                </a:endParaRPr>
              </a:p>
            </p:txBody>
          </p:sp>
          <p:sp>
            <p:nvSpPr>
              <p:cNvPr id="108" name="TextBox 107">
                <a:extLst>
                  <a:ext uri="{FF2B5EF4-FFF2-40B4-BE49-F238E27FC236}">
                    <a16:creationId xmlns:a16="http://schemas.microsoft.com/office/drawing/2014/main" id="{030663E8-D359-C3E0-C857-6245ADAB40BE}"/>
                  </a:ext>
                </a:extLst>
              </p:cNvPr>
              <p:cNvSpPr txBox="1"/>
              <p:nvPr/>
            </p:nvSpPr>
            <p:spPr>
              <a:xfrm>
                <a:off x="690781" y="4368807"/>
                <a:ext cx="1399114" cy="21544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th-TH" sz="8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Krungthai Fast" panose="00000500000000000000" pitchFamily="2" charset="-34"/>
                    <a:ea typeface="+mn-ea"/>
                    <a:cs typeface="Krungthai Fast" panose="00000500000000000000" pitchFamily="2" charset="-34"/>
                  </a:rPr>
                  <a:t>ฝาก </a:t>
                </a:r>
                <a:r>
                  <a:rPr kumimoji="0" lang="en-US" sz="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Krungthai Fast" panose="00000500000000000000" pitchFamily="2" charset="-34"/>
                    <a:ea typeface="+mn-ea"/>
                    <a:cs typeface="Krungthai Fast" panose="00000500000000000000" pitchFamily="2" charset="-34"/>
                  </a:rPr>
                  <a:t>5</a:t>
                </a:r>
                <a:r>
                  <a:rPr kumimoji="0" lang="en-US" sz="8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Krungthai Fast" panose="00000500000000000000" pitchFamily="2" charset="-34"/>
                    <a:ea typeface="+mn-ea"/>
                    <a:cs typeface="Krungthai Fast" panose="00000500000000000000" pitchFamily="2" charset="-34"/>
                  </a:rPr>
                  <a:t>,000</a:t>
                </a:r>
                <a:r>
                  <a:rPr kumimoji="0" lang="th-TH" sz="8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Krungthai Fast" panose="00000500000000000000" pitchFamily="2" charset="-34"/>
                    <a:ea typeface="+mn-ea"/>
                    <a:cs typeface="Krungthai Fast" panose="00000500000000000000" pitchFamily="2" charset="-34"/>
                  </a:rPr>
                  <a:t> บาท</a:t>
                </a:r>
                <a:endParaRPr kumimoji="0" lang="th-TH" sz="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Krungthai Fast" panose="00000500000000000000" pitchFamily="2" charset="-34"/>
                  <a:ea typeface="+mn-ea"/>
                  <a:cs typeface="Krungthai Fast" panose="00000500000000000000" pitchFamily="2" charset="-34"/>
                </a:endParaRPr>
              </a:p>
            </p:txBody>
          </p:sp>
          <p:sp>
            <p:nvSpPr>
              <p:cNvPr id="109" name="Oval 108"/>
              <p:cNvSpPr/>
              <p:nvPr/>
            </p:nvSpPr>
            <p:spPr>
              <a:xfrm>
                <a:off x="2168116" y="4314067"/>
                <a:ext cx="58294" cy="39600"/>
              </a:xfrm>
              <a:prstGeom prst="ellipse">
                <a:avLst/>
              </a:prstGeom>
              <a:solidFill>
                <a:schemeClr val="tx1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h-TH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Cordia New" panose="020B0304020202020204" pitchFamily="34" charset="-34"/>
                </a:endParaRPr>
              </a:p>
            </p:txBody>
          </p:sp>
          <p:sp>
            <p:nvSpPr>
              <p:cNvPr id="110" name="TextBox 109">
                <a:extLst>
                  <a:ext uri="{FF2B5EF4-FFF2-40B4-BE49-F238E27FC236}">
                    <a16:creationId xmlns:a16="http://schemas.microsoft.com/office/drawing/2014/main" id="{030663E8-D359-C3E0-C857-6245ADAB40BE}"/>
                  </a:ext>
                </a:extLst>
              </p:cNvPr>
              <p:cNvSpPr txBox="1"/>
              <p:nvPr/>
            </p:nvSpPr>
            <p:spPr>
              <a:xfrm>
                <a:off x="1792046" y="4369496"/>
                <a:ext cx="1158753" cy="21544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th-TH" sz="8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Krungthai Fast" panose="00000500000000000000" pitchFamily="2" charset="-34"/>
                    <a:ea typeface="+mn-ea"/>
                    <a:cs typeface="Krungthai Fast" panose="00000500000000000000" pitchFamily="2" charset="-34"/>
                  </a:rPr>
                  <a:t>ฝาก </a:t>
                </a:r>
                <a:r>
                  <a:rPr kumimoji="0" lang="en-US" sz="8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Krungthai Fast" panose="00000500000000000000" pitchFamily="2" charset="-34"/>
                    <a:ea typeface="+mn-ea"/>
                    <a:cs typeface="Krungthai Fast" panose="00000500000000000000" pitchFamily="2" charset="-34"/>
                  </a:rPr>
                  <a:t>5,000 </a:t>
                </a:r>
                <a:r>
                  <a:rPr kumimoji="0" lang="th-TH" sz="8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Krungthai Fast" panose="00000500000000000000" pitchFamily="2" charset="-34"/>
                    <a:ea typeface="+mn-ea"/>
                    <a:cs typeface="Krungthai Fast" panose="00000500000000000000" pitchFamily="2" charset="-34"/>
                  </a:rPr>
                  <a:t>บาท</a:t>
                </a:r>
                <a:endParaRPr kumimoji="0" lang="th-TH" sz="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Krungthai Fast" panose="00000500000000000000" pitchFamily="2" charset="-34"/>
                  <a:ea typeface="+mn-ea"/>
                  <a:cs typeface="Krungthai Fast" panose="00000500000000000000" pitchFamily="2" charset="-34"/>
                </a:endParaRPr>
              </a:p>
            </p:txBody>
          </p:sp>
          <p:sp>
            <p:nvSpPr>
              <p:cNvPr id="111" name="TextBox 110">
                <a:extLst>
                  <a:ext uri="{FF2B5EF4-FFF2-40B4-BE49-F238E27FC236}">
                    <a16:creationId xmlns:a16="http://schemas.microsoft.com/office/drawing/2014/main" id="{030663E8-D359-C3E0-C857-6245ADAB40BE}"/>
                  </a:ext>
                </a:extLst>
              </p:cNvPr>
              <p:cNvSpPr txBox="1"/>
              <p:nvPr/>
            </p:nvSpPr>
            <p:spPr>
              <a:xfrm>
                <a:off x="1930501" y="4524947"/>
                <a:ext cx="1030478" cy="21544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8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Krungthai Fast" panose="00000500000000000000" pitchFamily="2" charset="-34"/>
                    <a:ea typeface="+mn-ea"/>
                    <a:cs typeface="Krungthai Fast" panose="00000500000000000000" pitchFamily="2" charset="-34"/>
                  </a:rPr>
                  <a:t>10,000</a:t>
                </a:r>
                <a:r>
                  <a:rPr kumimoji="0" lang="th-TH" sz="8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Krungthai Fast" panose="00000500000000000000" pitchFamily="2" charset="-34"/>
                    <a:ea typeface="+mn-ea"/>
                    <a:cs typeface="Krungthai Fast" panose="00000500000000000000" pitchFamily="2" charset="-34"/>
                  </a:rPr>
                  <a:t> บาท</a:t>
                </a:r>
                <a:endParaRPr kumimoji="0" lang="th-TH" sz="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Krungthai Fast" panose="00000500000000000000" pitchFamily="2" charset="-34"/>
                  <a:ea typeface="+mn-ea"/>
                  <a:cs typeface="Krungthai Fast" panose="00000500000000000000" pitchFamily="2" charset="-34"/>
                </a:endParaRPr>
              </a:p>
            </p:txBody>
          </p:sp>
          <p:sp>
            <p:nvSpPr>
              <p:cNvPr id="112" name="Oval 111"/>
              <p:cNvSpPr/>
              <p:nvPr/>
            </p:nvSpPr>
            <p:spPr>
              <a:xfrm>
                <a:off x="3708391" y="4302131"/>
                <a:ext cx="58294" cy="39600"/>
              </a:xfrm>
              <a:prstGeom prst="ellipse">
                <a:avLst/>
              </a:prstGeom>
              <a:solidFill>
                <a:schemeClr val="tx1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h-TH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Cordia New" panose="020B0304020202020204" pitchFamily="34" charset="-34"/>
                </a:endParaRPr>
              </a:p>
            </p:txBody>
          </p:sp>
          <p:sp>
            <p:nvSpPr>
              <p:cNvPr id="113" name="TextBox 112">
                <a:extLst>
                  <a:ext uri="{FF2B5EF4-FFF2-40B4-BE49-F238E27FC236}">
                    <a16:creationId xmlns:a16="http://schemas.microsoft.com/office/drawing/2014/main" id="{030663E8-D359-C3E0-C857-6245ADAB40BE}"/>
                  </a:ext>
                </a:extLst>
              </p:cNvPr>
              <p:cNvSpPr txBox="1"/>
              <p:nvPr/>
            </p:nvSpPr>
            <p:spPr>
              <a:xfrm>
                <a:off x="3242129" y="4507006"/>
                <a:ext cx="1009828" cy="21544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8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Krungthai Fast" panose="00000500000000000000" pitchFamily="2" charset="-34"/>
                    <a:ea typeface="+mn-ea"/>
                    <a:cs typeface="Krungthai Fast" panose="00000500000000000000" pitchFamily="2" charset="-34"/>
                  </a:rPr>
                  <a:t>15,000 </a:t>
                </a:r>
                <a:r>
                  <a:rPr kumimoji="0" lang="th-TH" sz="8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Krungthai Fast" panose="00000500000000000000" pitchFamily="2" charset="-34"/>
                    <a:ea typeface="+mn-ea"/>
                    <a:cs typeface="Krungthai Fast" panose="00000500000000000000" pitchFamily="2" charset="-34"/>
                  </a:rPr>
                  <a:t>บาท</a:t>
                </a:r>
                <a:endParaRPr kumimoji="0" lang="th-TH" sz="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Krungthai Fast" panose="00000500000000000000" pitchFamily="2" charset="-34"/>
                  <a:ea typeface="+mn-ea"/>
                  <a:cs typeface="Krungthai Fast" panose="00000500000000000000" pitchFamily="2" charset="-34"/>
                </a:endParaRPr>
              </a:p>
            </p:txBody>
          </p:sp>
          <p:sp>
            <p:nvSpPr>
              <p:cNvPr id="114" name="TextBox 113">
                <a:extLst>
                  <a:ext uri="{FF2B5EF4-FFF2-40B4-BE49-F238E27FC236}">
                    <a16:creationId xmlns:a16="http://schemas.microsoft.com/office/drawing/2014/main" id="{030663E8-D359-C3E0-C857-6245ADAB40BE}"/>
                  </a:ext>
                </a:extLst>
              </p:cNvPr>
              <p:cNvSpPr txBox="1"/>
              <p:nvPr/>
            </p:nvSpPr>
            <p:spPr>
              <a:xfrm>
                <a:off x="3073840" y="4365368"/>
                <a:ext cx="1266646" cy="21544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th-TH" sz="8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Krungthai Fast" panose="00000500000000000000" pitchFamily="2" charset="-34"/>
                    <a:ea typeface="+mn-ea"/>
                    <a:cs typeface="Krungthai Fast" panose="00000500000000000000" pitchFamily="2" charset="-34"/>
                  </a:rPr>
                  <a:t>ฝาก </a:t>
                </a:r>
                <a:r>
                  <a:rPr kumimoji="0" lang="en-US" sz="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Krungthai Fast" panose="00000500000000000000" pitchFamily="2" charset="-34"/>
                    <a:ea typeface="+mn-ea"/>
                    <a:cs typeface="Krungthai Fast" panose="00000500000000000000" pitchFamily="2" charset="-34"/>
                  </a:rPr>
                  <a:t>5</a:t>
                </a:r>
                <a:r>
                  <a:rPr kumimoji="0" lang="en-US" sz="8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Krungthai Fast" panose="00000500000000000000" pitchFamily="2" charset="-34"/>
                    <a:ea typeface="+mn-ea"/>
                    <a:cs typeface="Krungthai Fast" panose="00000500000000000000" pitchFamily="2" charset="-34"/>
                  </a:rPr>
                  <a:t>,000 </a:t>
                </a:r>
                <a:r>
                  <a:rPr kumimoji="0" lang="th-TH" sz="8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Krungthai Fast" panose="00000500000000000000" pitchFamily="2" charset="-34"/>
                    <a:ea typeface="+mn-ea"/>
                    <a:cs typeface="Krungthai Fast" panose="00000500000000000000" pitchFamily="2" charset="-34"/>
                  </a:rPr>
                  <a:t>บาท</a:t>
                </a:r>
                <a:endParaRPr kumimoji="0" lang="th-TH" sz="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Krungthai Fast" panose="00000500000000000000" pitchFamily="2" charset="-34"/>
                  <a:ea typeface="+mn-ea"/>
                  <a:cs typeface="Krungthai Fast" panose="00000500000000000000" pitchFamily="2" charset="-34"/>
                </a:endParaRPr>
              </a:p>
            </p:txBody>
          </p:sp>
          <p:sp>
            <p:nvSpPr>
              <p:cNvPr id="115" name="Oval 114"/>
              <p:cNvSpPr/>
              <p:nvPr/>
            </p:nvSpPr>
            <p:spPr>
              <a:xfrm>
                <a:off x="5687076" y="4296468"/>
                <a:ext cx="58294" cy="39600"/>
              </a:xfrm>
              <a:prstGeom prst="ellipse">
                <a:avLst/>
              </a:prstGeom>
              <a:solidFill>
                <a:schemeClr val="tx1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h-TH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Cordia New" panose="020B0304020202020204" pitchFamily="34" charset="-34"/>
                </a:endParaRPr>
              </a:p>
            </p:txBody>
          </p:sp>
          <p:sp>
            <p:nvSpPr>
              <p:cNvPr id="116" name="TextBox 115">
                <a:extLst>
                  <a:ext uri="{FF2B5EF4-FFF2-40B4-BE49-F238E27FC236}">
                    <a16:creationId xmlns:a16="http://schemas.microsoft.com/office/drawing/2014/main" id="{030663E8-D359-C3E0-C857-6245ADAB40BE}"/>
                  </a:ext>
                </a:extLst>
              </p:cNvPr>
              <p:cNvSpPr txBox="1"/>
              <p:nvPr/>
            </p:nvSpPr>
            <p:spPr>
              <a:xfrm>
                <a:off x="951466" y="4525636"/>
                <a:ext cx="1101553" cy="21544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Krungthai Fast" panose="00000500000000000000" pitchFamily="2" charset="-34"/>
                    <a:ea typeface="+mn-ea"/>
                    <a:cs typeface="Krungthai Fast" panose="00000500000000000000" pitchFamily="2" charset="-34"/>
                  </a:rPr>
                  <a:t>5</a:t>
                </a:r>
                <a:r>
                  <a:rPr kumimoji="0" lang="en-US" sz="8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Krungthai Fast" panose="00000500000000000000" pitchFamily="2" charset="-34"/>
                    <a:ea typeface="+mn-ea"/>
                    <a:cs typeface="Krungthai Fast" panose="00000500000000000000" pitchFamily="2" charset="-34"/>
                  </a:rPr>
                  <a:t>,000 </a:t>
                </a:r>
                <a:r>
                  <a:rPr kumimoji="0" lang="th-TH" sz="8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Krungthai Fast" panose="00000500000000000000" pitchFamily="2" charset="-34"/>
                    <a:ea typeface="+mn-ea"/>
                    <a:cs typeface="Krungthai Fast" panose="00000500000000000000" pitchFamily="2" charset="-34"/>
                  </a:rPr>
                  <a:t>บาท</a:t>
                </a:r>
                <a:endParaRPr kumimoji="0" lang="th-TH" sz="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Krungthai Fast" panose="00000500000000000000" pitchFamily="2" charset="-34"/>
                  <a:ea typeface="+mn-ea"/>
                  <a:cs typeface="Krungthai Fast" panose="00000500000000000000" pitchFamily="2" charset="-34"/>
                </a:endParaRPr>
              </a:p>
            </p:txBody>
          </p:sp>
          <p:sp>
            <p:nvSpPr>
              <p:cNvPr id="117" name="TextBox 116">
                <a:extLst>
                  <a:ext uri="{FF2B5EF4-FFF2-40B4-BE49-F238E27FC236}">
                    <a16:creationId xmlns:a16="http://schemas.microsoft.com/office/drawing/2014/main" id="{030663E8-D359-C3E0-C857-6245ADAB40BE}"/>
                  </a:ext>
                </a:extLst>
              </p:cNvPr>
              <p:cNvSpPr txBox="1"/>
              <p:nvPr/>
            </p:nvSpPr>
            <p:spPr>
              <a:xfrm>
                <a:off x="-298420" y="4518750"/>
                <a:ext cx="1098720" cy="21544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th-TH" sz="8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Krungthai Fast" panose="00000500000000000000" pitchFamily="2" charset="-34"/>
                    <a:ea typeface="+mn-ea"/>
                    <a:cs typeface="Krungthai Fast" panose="00000500000000000000" pitchFamily="2" charset="-34"/>
                  </a:rPr>
                  <a:t>ยอดเงินคงเหลือ</a:t>
                </a:r>
                <a:endParaRPr kumimoji="0" lang="th-TH" sz="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Krungthai Fast" panose="00000500000000000000" pitchFamily="2" charset="-34"/>
                  <a:ea typeface="+mn-ea"/>
                  <a:cs typeface="Krungthai Fast" panose="00000500000000000000" pitchFamily="2" charset="-34"/>
                </a:endParaRPr>
              </a:p>
            </p:txBody>
          </p:sp>
          <p:sp>
            <p:nvSpPr>
              <p:cNvPr id="118" name="Oval 117"/>
              <p:cNvSpPr/>
              <p:nvPr/>
            </p:nvSpPr>
            <p:spPr>
              <a:xfrm>
                <a:off x="4749741" y="4298956"/>
                <a:ext cx="58294" cy="39600"/>
              </a:xfrm>
              <a:prstGeom prst="ellipse">
                <a:avLst/>
              </a:prstGeom>
              <a:solidFill>
                <a:schemeClr val="tx1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h-TH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Cordia New" panose="020B0304020202020204" pitchFamily="34" charset="-34"/>
                </a:endParaRPr>
              </a:p>
            </p:txBody>
          </p:sp>
          <p:sp>
            <p:nvSpPr>
              <p:cNvPr id="119" name="TextBox 118">
                <a:extLst>
                  <a:ext uri="{FF2B5EF4-FFF2-40B4-BE49-F238E27FC236}">
                    <a16:creationId xmlns:a16="http://schemas.microsoft.com/office/drawing/2014/main" id="{030663E8-D359-C3E0-C857-6245ADAB40BE}"/>
                  </a:ext>
                </a:extLst>
              </p:cNvPr>
              <p:cNvSpPr txBox="1"/>
              <p:nvPr/>
            </p:nvSpPr>
            <p:spPr>
              <a:xfrm>
                <a:off x="126422" y="4379507"/>
                <a:ext cx="738815" cy="21544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th-TH" sz="8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Krungthai Fast" panose="00000500000000000000" pitchFamily="2" charset="-34"/>
                    <a:ea typeface="+mn-ea"/>
                    <a:cs typeface="Krungthai Fast" panose="00000500000000000000" pitchFamily="2" charset="-34"/>
                  </a:rPr>
                  <a:t>รายการ</a:t>
                </a:r>
                <a:endParaRPr kumimoji="0" lang="th-TH" sz="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Krungthai Fast" panose="00000500000000000000" pitchFamily="2" charset="-34"/>
                  <a:ea typeface="+mn-ea"/>
                  <a:cs typeface="Krungthai Fast" panose="00000500000000000000" pitchFamily="2" charset="-34"/>
                </a:endParaRPr>
              </a:p>
            </p:txBody>
          </p:sp>
          <p:sp>
            <p:nvSpPr>
              <p:cNvPr id="120" name="TextBox 119">
                <a:extLst>
                  <a:ext uri="{FF2B5EF4-FFF2-40B4-BE49-F238E27FC236}">
                    <a16:creationId xmlns:a16="http://schemas.microsoft.com/office/drawing/2014/main" id="{030663E8-D359-C3E0-C857-6245ADAB40BE}"/>
                  </a:ext>
                </a:extLst>
              </p:cNvPr>
              <p:cNvSpPr txBox="1"/>
              <p:nvPr/>
            </p:nvSpPr>
            <p:spPr>
              <a:xfrm>
                <a:off x="5046730" y="4518764"/>
                <a:ext cx="1156118" cy="21544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8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Krungthai Fast" panose="00000500000000000000" pitchFamily="2" charset="-34"/>
                    <a:ea typeface="+mn-ea"/>
                    <a:cs typeface="Krungthai Fast" panose="00000500000000000000" pitchFamily="2" charset="-34"/>
                  </a:rPr>
                  <a:t>120,000 </a:t>
                </a:r>
                <a:r>
                  <a:rPr kumimoji="0" lang="th-TH" sz="8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Krungthai Fast" panose="00000500000000000000" pitchFamily="2" charset="-34"/>
                    <a:ea typeface="+mn-ea"/>
                    <a:cs typeface="Krungthai Fast" panose="00000500000000000000" pitchFamily="2" charset="-34"/>
                  </a:rPr>
                  <a:t>บาท</a:t>
                </a:r>
                <a:endParaRPr kumimoji="0" lang="th-TH" sz="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Krungthai Fast" panose="00000500000000000000" pitchFamily="2" charset="-34"/>
                  <a:ea typeface="+mn-ea"/>
                  <a:cs typeface="Krungthai Fast" panose="00000500000000000000" pitchFamily="2" charset="-34"/>
                </a:endParaRPr>
              </a:p>
            </p:txBody>
          </p:sp>
        </p:grpSp>
        <p:sp>
          <p:nvSpPr>
            <p:cNvPr id="99" name="TextBox 98">
              <a:extLst>
                <a:ext uri="{FF2B5EF4-FFF2-40B4-BE49-F238E27FC236}">
                  <a16:creationId xmlns:a16="http://schemas.microsoft.com/office/drawing/2014/main" id="{030663E8-D359-C3E0-C857-6245ADAB40BE}"/>
                </a:ext>
              </a:extLst>
            </p:cNvPr>
            <p:cNvSpPr txBox="1"/>
            <p:nvPr/>
          </p:nvSpPr>
          <p:spPr>
            <a:xfrm>
              <a:off x="3611201" y="3692899"/>
              <a:ext cx="724234" cy="338554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h-TH" sz="8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Krungthai Fast" panose="00000500000000000000" pitchFamily="2" charset="-34"/>
                  <a:ea typeface="+mn-ea"/>
                  <a:cs typeface="Krungthai Fast" panose="00000500000000000000" pitchFamily="2" charset="-34"/>
                </a:rPr>
                <a:t>(งวดที่</a:t>
              </a:r>
              <a:r>
                <a:rPr kumimoji="0" lang="en-US" sz="8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Krungthai Fast" panose="00000500000000000000" pitchFamily="2" charset="-34"/>
                  <a:ea typeface="+mn-ea"/>
                  <a:cs typeface="Krungthai Fast" panose="00000500000000000000" pitchFamily="2" charset="-34"/>
                </a:rPr>
                <a:t> 2)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Krungthai Fast" panose="00000500000000000000" pitchFamily="2" charset="-34"/>
                  <a:ea typeface="+mn-ea"/>
                  <a:cs typeface="Krungthai Fast" panose="00000500000000000000" pitchFamily="2" charset="-34"/>
                </a:rPr>
                <a:t>1 </a:t>
              </a:r>
              <a:r>
                <a:rPr kumimoji="0" lang="th-TH" sz="8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Krungthai Fast" panose="00000500000000000000" pitchFamily="2" charset="-34"/>
                  <a:ea typeface="+mn-ea"/>
                  <a:cs typeface="Krungthai Fast" panose="00000500000000000000" pitchFamily="2" charset="-34"/>
                </a:rPr>
                <a:t>พ.ย.</a:t>
              </a:r>
              <a:endParaRPr kumimoji="0" lang="th-TH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Krungthai Fast" panose="00000500000000000000" pitchFamily="2" charset="-34"/>
                <a:ea typeface="+mn-ea"/>
                <a:cs typeface="Krungthai Fast" panose="00000500000000000000" pitchFamily="2" charset="-34"/>
              </a:endParaRPr>
            </a:p>
          </p:txBody>
        </p:sp>
        <p:sp>
          <p:nvSpPr>
            <p:cNvPr id="100" name="TextBox 99">
              <a:extLst>
                <a:ext uri="{FF2B5EF4-FFF2-40B4-BE49-F238E27FC236}">
                  <a16:creationId xmlns:a16="http://schemas.microsoft.com/office/drawing/2014/main" id="{030663E8-D359-C3E0-C857-6245ADAB40BE}"/>
                </a:ext>
              </a:extLst>
            </p:cNvPr>
            <p:cNvSpPr txBox="1"/>
            <p:nvPr/>
          </p:nvSpPr>
          <p:spPr>
            <a:xfrm>
              <a:off x="4768380" y="3699111"/>
              <a:ext cx="724234" cy="338554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h-TH" sz="8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Krungthai Fast" panose="00000500000000000000" pitchFamily="2" charset="-34"/>
                  <a:ea typeface="+mn-ea"/>
                  <a:cs typeface="Krungthai Fast" panose="00000500000000000000" pitchFamily="2" charset="-34"/>
                </a:rPr>
                <a:t>(งวดที่</a:t>
              </a:r>
              <a:r>
                <a:rPr kumimoji="0" lang="en-US" sz="8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Krungthai Fast" panose="00000500000000000000" pitchFamily="2" charset="-34"/>
                  <a:ea typeface="+mn-ea"/>
                  <a:cs typeface="Krungthai Fast" panose="00000500000000000000" pitchFamily="2" charset="-34"/>
                </a:rPr>
                <a:t> 3)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Krungthai Fast" panose="00000500000000000000" pitchFamily="2" charset="-34"/>
                  <a:ea typeface="+mn-ea"/>
                  <a:cs typeface="Krungthai Fast" panose="00000500000000000000" pitchFamily="2" charset="-34"/>
                </a:rPr>
                <a:t>1 </a:t>
              </a:r>
              <a:r>
                <a:rPr kumimoji="0" lang="th-TH" sz="8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Krungthai Fast" panose="00000500000000000000" pitchFamily="2" charset="-34"/>
                  <a:ea typeface="+mn-ea"/>
                  <a:cs typeface="Krungthai Fast" panose="00000500000000000000" pitchFamily="2" charset="-34"/>
                </a:rPr>
                <a:t>ธ.ค.</a:t>
              </a:r>
              <a:endParaRPr kumimoji="0" lang="th-TH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Krungthai Fast" panose="00000500000000000000" pitchFamily="2" charset="-34"/>
                <a:ea typeface="+mn-ea"/>
                <a:cs typeface="Krungthai Fast" panose="00000500000000000000" pitchFamily="2" charset="-34"/>
              </a:endParaRPr>
            </a:p>
          </p:txBody>
        </p:sp>
        <p:sp>
          <p:nvSpPr>
            <p:cNvPr id="101" name="Oval 100"/>
            <p:cNvSpPr/>
            <p:nvPr/>
          </p:nvSpPr>
          <p:spPr>
            <a:xfrm>
              <a:off x="6079402" y="4032173"/>
              <a:ext cx="44535" cy="39600"/>
            </a:xfrm>
            <a:prstGeom prst="ellipse">
              <a:avLst/>
            </a:prstGeom>
            <a:solidFill>
              <a:schemeClr val="tx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Cordia New" panose="020B0304020202020204" pitchFamily="34" charset="-34"/>
              </a:endParaRPr>
            </a:p>
          </p:txBody>
        </p:sp>
        <p:sp>
          <p:nvSpPr>
            <p:cNvPr id="102" name="Oval 101"/>
            <p:cNvSpPr/>
            <p:nvPr/>
          </p:nvSpPr>
          <p:spPr>
            <a:xfrm>
              <a:off x="5760746" y="4032176"/>
              <a:ext cx="44535" cy="39600"/>
            </a:xfrm>
            <a:prstGeom prst="ellipse">
              <a:avLst/>
            </a:prstGeom>
            <a:solidFill>
              <a:schemeClr val="tx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Cordia New" panose="020B0304020202020204" pitchFamily="34" charset="-34"/>
              </a:endParaRPr>
            </a:p>
          </p:txBody>
        </p:sp>
        <p:sp>
          <p:nvSpPr>
            <p:cNvPr id="103" name="TextBox 102">
              <a:extLst>
                <a:ext uri="{FF2B5EF4-FFF2-40B4-BE49-F238E27FC236}">
                  <a16:creationId xmlns:a16="http://schemas.microsoft.com/office/drawing/2014/main" id="{030663E8-D359-C3E0-C857-6245ADAB40BE}"/>
                </a:ext>
              </a:extLst>
            </p:cNvPr>
            <p:cNvSpPr txBox="1"/>
            <p:nvPr/>
          </p:nvSpPr>
          <p:spPr>
            <a:xfrm>
              <a:off x="6308169" y="3710929"/>
              <a:ext cx="724234" cy="338554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h-TH" sz="8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Krungthai Fast" panose="00000500000000000000" pitchFamily="2" charset="-34"/>
                  <a:ea typeface="+mn-ea"/>
                  <a:cs typeface="Krungthai Fast" panose="00000500000000000000" pitchFamily="2" charset="-34"/>
                </a:rPr>
                <a:t>(งวดที่</a:t>
              </a:r>
              <a:r>
                <a:rPr kumimoji="0" lang="en-US" sz="8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Krungthai Fast" panose="00000500000000000000" pitchFamily="2" charset="-34"/>
                  <a:ea typeface="+mn-ea"/>
                  <a:cs typeface="Krungthai Fast" panose="00000500000000000000" pitchFamily="2" charset="-34"/>
                </a:rPr>
                <a:t> 24)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Krungthai Fast" panose="00000500000000000000" pitchFamily="2" charset="-34"/>
                  <a:ea typeface="+mn-ea"/>
                  <a:cs typeface="Krungthai Fast" panose="00000500000000000000" pitchFamily="2" charset="-34"/>
                </a:rPr>
                <a:t>1 </a:t>
              </a:r>
              <a:r>
                <a:rPr kumimoji="0" lang="th-TH" sz="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Krungthai Fast" panose="00000500000000000000" pitchFamily="2" charset="-34"/>
                  <a:ea typeface="+mn-ea"/>
                  <a:cs typeface="Krungthai Fast" panose="00000500000000000000" pitchFamily="2" charset="-34"/>
                </a:rPr>
                <a:t>ต</a:t>
              </a:r>
              <a:r>
                <a:rPr kumimoji="0" lang="th-TH" sz="8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Krungthai Fast" panose="00000500000000000000" pitchFamily="2" charset="-34"/>
                  <a:ea typeface="+mn-ea"/>
                  <a:cs typeface="Krungthai Fast" panose="00000500000000000000" pitchFamily="2" charset="-34"/>
                </a:rPr>
                <a:t>.ค.</a:t>
              </a:r>
              <a:endParaRPr kumimoji="0" lang="th-TH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Krungthai Fast" panose="00000500000000000000" pitchFamily="2" charset="-34"/>
                <a:ea typeface="+mn-ea"/>
                <a:cs typeface="Krungthai Fast" panose="00000500000000000000" pitchFamily="2" charset="-34"/>
              </a:endParaRPr>
            </a:p>
          </p:txBody>
        </p:sp>
        <p:sp>
          <p:nvSpPr>
            <p:cNvPr id="104" name="TextBox 103">
              <a:extLst>
                <a:ext uri="{FF2B5EF4-FFF2-40B4-BE49-F238E27FC236}">
                  <a16:creationId xmlns:a16="http://schemas.microsoft.com/office/drawing/2014/main" id="{030663E8-D359-C3E0-C857-6245ADAB40BE}"/>
                </a:ext>
              </a:extLst>
            </p:cNvPr>
            <p:cNvSpPr txBox="1"/>
            <p:nvPr/>
          </p:nvSpPr>
          <p:spPr>
            <a:xfrm>
              <a:off x="6134221" y="4101172"/>
              <a:ext cx="967688" cy="215444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h-TH" sz="8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Krungthai Fast" panose="00000500000000000000" pitchFamily="2" charset="-34"/>
                  <a:ea typeface="+mn-ea"/>
                  <a:cs typeface="Krungthai Fast" panose="00000500000000000000" pitchFamily="2" charset="-34"/>
                </a:rPr>
                <a:t>ฝาก </a:t>
              </a:r>
              <a:r>
                <a:rPr kumimoji="0" lang="en-US" sz="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Krungthai Fast" panose="00000500000000000000" pitchFamily="2" charset="-34"/>
                  <a:ea typeface="+mn-ea"/>
                  <a:cs typeface="Krungthai Fast" panose="00000500000000000000" pitchFamily="2" charset="-34"/>
                </a:rPr>
                <a:t>5</a:t>
              </a:r>
              <a:r>
                <a:rPr kumimoji="0" lang="en-US" sz="8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Krungthai Fast" panose="00000500000000000000" pitchFamily="2" charset="-34"/>
                  <a:ea typeface="+mn-ea"/>
                  <a:cs typeface="Krungthai Fast" panose="00000500000000000000" pitchFamily="2" charset="-34"/>
                </a:rPr>
                <a:t>,000 </a:t>
              </a:r>
              <a:r>
                <a:rPr kumimoji="0" lang="th-TH" sz="8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Krungthai Fast" panose="00000500000000000000" pitchFamily="2" charset="-34"/>
                  <a:ea typeface="+mn-ea"/>
                  <a:cs typeface="Krungthai Fast" panose="00000500000000000000" pitchFamily="2" charset="-34"/>
                </a:rPr>
                <a:t>บาท</a:t>
              </a:r>
              <a:endParaRPr kumimoji="0" lang="th-TH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Krungthai Fast" panose="00000500000000000000" pitchFamily="2" charset="-34"/>
                <a:ea typeface="+mn-ea"/>
                <a:cs typeface="Krungthai Fast" panose="00000500000000000000" pitchFamily="2" charset="-34"/>
              </a:endParaRPr>
            </a:p>
          </p:txBody>
        </p:sp>
      </p:grpSp>
      <p:sp>
        <p:nvSpPr>
          <p:cNvPr id="126" name="TextBox 125">
            <a:extLst>
              <a:ext uri="{FF2B5EF4-FFF2-40B4-BE49-F238E27FC236}">
                <a16:creationId xmlns:a16="http://schemas.microsoft.com/office/drawing/2014/main" id="{08644635-0186-A450-388D-369297EA410D}"/>
              </a:ext>
            </a:extLst>
          </p:cNvPr>
          <p:cNvSpPr txBox="1"/>
          <p:nvPr/>
        </p:nvSpPr>
        <p:spPr>
          <a:xfrm>
            <a:off x="262088" y="4803391"/>
            <a:ext cx="2833537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7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Krungthai Fast" panose="00000500000000000000" pitchFamily="2" charset="-34"/>
                <a:ea typeface="+mn-ea"/>
                <a:cs typeface="Krungthai Fast" panose="00000500000000000000" pitchFamily="2" charset="-34"/>
              </a:rPr>
              <a:t>จำนวนดอกเบี้ยสะสมหลังฝากงวดที่ </a:t>
            </a:r>
            <a:r>
              <a:rPr kumimoji="0" lang="en-US" sz="7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Krungthai Fast" panose="00000500000000000000" pitchFamily="2" charset="-34"/>
                <a:ea typeface="+mn-ea"/>
                <a:cs typeface="Krungthai Fast" panose="00000500000000000000" pitchFamily="2" charset="-34"/>
              </a:rPr>
              <a:t>1 </a:t>
            </a:r>
            <a:r>
              <a:rPr kumimoji="0" lang="th-TH" sz="7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Krungthai Fast" panose="00000500000000000000" pitchFamily="2" charset="-34"/>
                <a:ea typeface="+mn-ea"/>
                <a:cs typeface="Krungthai Fast" panose="00000500000000000000" pitchFamily="2" charset="-34"/>
              </a:rPr>
              <a:t> (ต</a:t>
            </a:r>
            <a:r>
              <a:rPr kumimoji="0" lang="en-US" sz="7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Krungthai Fast" panose="00000500000000000000" pitchFamily="2" charset="-34"/>
                <a:ea typeface="+mn-ea"/>
                <a:cs typeface="Krungthai Fast" panose="00000500000000000000" pitchFamily="2" charset="-34"/>
              </a:rPr>
              <a:t>.</a:t>
            </a:r>
            <a:r>
              <a:rPr kumimoji="0" lang="th-TH" sz="7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Krungthai Fast" panose="00000500000000000000" pitchFamily="2" charset="-34"/>
                <a:ea typeface="+mn-ea"/>
                <a:cs typeface="Krungthai Fast" panose="00000500000000000000" pitchFamily="2" charset="-34"/>
              </a:rPr>
              <a:t>ค</a:t>
            </a:r>
            <a:r>
              <a:rPr kumimoji="0" lang="en-US" sz="7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Krungthai Fast" panose="00000500000000000000" pitchFamily="2" charset="-34"/>
                <a:ea typeface="+mn-ea"/>
                <a:cs typeface="Krungthai Fast" panose="00000500000000000000" pitchFamily="2" charset="-34"/>
              </a:rPr>
              <a:t>.)   </a:t>
            </a:r>
            <a:r>
              <a: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Krungthai Fast" panose="00000500000000000000" pitchFamily="2" charset="-34"/>
                <a:ea typeface="+mn-ea"/>
                <a:cs typeface="Krungthai Fast" panose="00000500000000000000" pitchFamily="2" charset="-34"/>
              </a:rPr>
              <a:t>=    5,000 </a:t>
            </a: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Krungthai Fast" panose="00000500000000000000" pitchFamily="2" charset="-34"/>
                <a:ea typeface="+mn-ea"/>
                <a:cs typeface="Krungthai Fast" panose="00000500000000000000" pitchFamily="2" charset="-34"/>
              </a:rPr>
              <a:t>X </a:t>
            </a:r>
            <a:r>
              <a: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Krungthai Fast" panose="00000500000000000000" pitchFamily="2" charset="-34"/>
                <a:ea typeface="+mn-ea"/>
                <a:cs typeface="Krungthai Fast" panose="00000500000000000000" pitchFamily="2" charset="-34"/>
              </a:rPr>
              <a:t>2.60 X  31</a:t>
            </a:r>
            <a:endParaRPr kumimoji="0" lang="en-US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Krungthai Fast" panose="00000500000000000000" pitchFamily="2" charset="-34"/>
              <a:ea typeface="+mn-ea"/>
              <a:cs typeface="Krungthai Fast" panose="00000500000000000000" pitchFamily="2" charset="-34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Krungthai Fast" panose="00000500000000000000" pitchFamily="2" charset="-34"/>
                <a:ea typeface="+mn-ea"/>
                <a:cs typeface="Krungthai Fast" panose="00000500000000000000" pitchFamily="2" charset="-34"/>
              </a:rPr>
              <a:t>                     </a:t>
            </a:r>
            <a:r>
              <a: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Krungthai Fast" panose="00000500000000000000" pitchFamily="2" charset="-34"/>
                <a:ea typeface="+mn-ea"/>
                <a:cs typeface="Krungthai Fast" panose="00000500000000000000" pitchFamily="2" charset="-34"/>
              </a:rPr>
              <a:t>                                              100    365</a:t>
            </a:r>
            <a:endParaRPr kumimoji="0" lang="th-TH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Krungthai Fast" panose="00000500000000000000" pitchFamily="2" charset="-34"/>
              <a:ea typeface="+mn-ea"/>
              <a:cs typeface="Krungthai Fast" panose="00000500000000000000" pitchFamily="2" charset="-34"/>
            </a:endParaRPr>
          </a:p>
        </p:txBody>
      </p:sp>
      <p:grpSp>
        <p:nvGrpSpPr>
          <p:cNvPr id="127" name="Group 126"/>
          <p:cNvGrpSpPr/>
          <p:nvPr/>
        </p:nvGrpSpPr>
        <p:grpSpPr>
          <a:xfrm>
            <a:off x="267929" y="5534588"/>
            <a:ext cx="3970551" cy="338554"/>
            <a:chOff x="324337" y="5348207"/>
            <a:chExt cx="3970551" cy="338554"/>
          </a:xfrm>
        </p:grpSpPr>
        <p:sp>
          <p:nvSpPr>
            <p:cNvPr id="128" name="TextBox 127">
              <a:extLst>
                <a:ext uri="{FF2B5EF4-FFF2-40B4-BE49-F238E27FC236}">
                  <a16:creationId xmlns:a16="http://schemas.microsoft.com/office/drawing/2014/main" id="{08644635-0186-A450-388D-369297EA410D}"/>
                </a:ext>
              </a:extLst>
            </p:cNvPr>
            <p:cNvSpPr txBox="1"/>
            <p:nvPr/>
          </p:nvSpPr>
          <p:spPr>
            <a:xfrm>
              <a:off x="324337" y="5348207"/>
              <a:ext cx="3970551" cy="33855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h-TH" sz="7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Krungthai Fast" panose="00000500000000000000" pitchFamily="2" charset="-34"/>
                  <a:ea typeface="+mn-ea"/>
                  <a:cs typeface="Krungthai Fast" panose="00000500000000000000" pitchFamily="2" charset="-34"/>
                </a:rPr>
                <a:t>จำนวนดอกเบี้ยสะสมหลังฝากงวดที่ </a:t>
              </a:r>
              <a:r>
                <a:rPr kumimoji="0" lang="en-US" sz="7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Krungthai Fast" panose="00000500000000000000" pitchFamily="2" charset="-34"/>
                  <a:ea typeface="+mn-ea"/>
                  <a:cs typeface="Krungthai Fast" panose="00000500000000000000" pitchFamily="2" charset="-34"/>
                </a:rPr>
                <a:t>3</a:t>
              </a:r>
              <a:r>
                <a:rPr kumimoji="0" lang="en-US" sz="7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Krungthai Fast" panose="00000500000000000000" pitchFamily="2" charset="-34"/>
                  <a:ea typeface="+mn-ea"/>
                  <a:cs typeface="Krungthai Fast" panose="00000500000000000000" pitchFamily="2" charset="-34"/>
                </a:rPr>
                <a:t> </a:t>
              </a:r>
              <a:r>
                <a:rPr kumimoji="0" lang="th-TH" sz="7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Krungthai Fast" panose="00000500000000000000" pitchFamily="2" charset="-34"/>
                  <a:ea typeface="+mn-ea"/>
                  <a:cs typeface="Krungthai Fast" panose="00000500000000000000" pitchFamily="2" charset="-34"/>
                </a:rPr>
                <a:t>(ธ</a:t>
              </a:r>
              <a:r>
                <a:rPr kumimoji="0" lang="en-US" sz="7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Krungthai Fast" panose="00000500000000000000" pitchFamily="2" charset="-34"/>
                  <a:ea typeface="+mn-ea"/>
                  <a:cs typeface="Krungthai Fast" panose="00000500000000000000" pitchFamily="2" charset="-34"/>
                </a:rPr>
                <a:t>.</a:t>
              </a:r>
              <a:r>
                <a:rPr kumimoji="0" lang="th-TH" sz="7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Krungthai Fast" panose="00000500000000000000" pitchFamily="2" charset="-34"/>
                  <a:ea typeface="+mn-ea"/>
                  <a:cs typeface="Krungthai Fast" panose="00000500000000000000" pitchFamily="2" charset="-34"/>
                </a:rPr>
                <a:t>ค</a:t>
              </a:r>
              <a:r>
                <a:rPr kumimoji="0" lang="en-US" sz="7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Krungthai Fast" panose="00000500000000000000" pitchFamily="2" charset="-34"/>
                  <a:ea typeface="+mn-ea"/>
                  <a:cs typeface="Krungthai Fast" panose="00000500000000000000" pitchFamily="2" charset="-34"/>
                </a:rPr>
                <a:t>.)   </a:t>
              </a:r>
              <a:r>
                <a:rPr kumimoji="0" lang="en-US" sz="8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Krungthai Fast" panose="00000500000000000000" pitchFamily="2" charset="-34"/>
                  <a:ea typeface="+mn-ea"/>
                  <a:cs typeface="Krungthai Fast" panose="00000500000000000000" pitchFamily="2" charset="-34"/>
                </a:rPr>
                <a:t>=     15,000 </a:t>
              </a:r>
              <a:r>
                <a:rPr kumimoji="0" lang="en-US" sz="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Krungthai Fast" panose="00000500000000000000" pitchFamily="2" charset="-34"/>
                  <a:ea typeface="+mn-ea"/>
                  <a:cs typeface="Krungthai Fast" panose="00000500000000000000" pitchFamily="2" charset="-34"/>
                </a:rPr>
                <a:t>X </a:t>
              </a:r>
              <a:r>
                <a:rPr kumimoji="0" lang="en-US" sz="8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Krungthai Fast" panose="00000500000000000000" pitchFamily="2" charset="-34"/>
                  <a:ea typeface="+mn-ea"/>
                  <a:cs typeface="Krungthai Fast" panose="00000500000000000000" pitchFamily="2" charset="-34"/>
                </a:rPr>
                <a:t>2.45 X  31</a:t>
              </a:r>
              <a:endPara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Krungthai Fast" panose="00000500000000000000" pitchFamily="2" charset="-34"/>
                <a:ea typeface="+mn-ea"/>
                <a:cs typeface="Krungthai Fast" panose="00000500000000000000" pitchFamily="2" charset="-34"/>
              </a:endParaRP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Krungthai Fast" panose="00000500000000000000" pitchFamily="2" charset="-34"/>
                  <a:ea typeface="+mn-ea"/>
                  <a:cs typeface="Krungthai Fast" panose="00000500000000000000" pitchFamily="2" charset="-34"/>
                </a:rPr>
                <a:t>                                                       </a:t>
              </a:r>
              <a:r>
                <a:rPr kumimoji="0" lang="en-US" sz="8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Krungthai Fast" panose="00000500000000000000" pitchFamily="2" charset="-34"/>
                  <a:ea typeface="+mn-ea"/>
                  <a:cs typeface="Krungthai Fast" panose="00000500000000000000" pitchFamily="2" charset="-34"/>
                </a:rPr>
                <a:t>              100      365</a:t>
              </a:r>
              <a:endParaRPr kumimoji="0" lang="th-TH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Krungthai Fast" panose="00000500000000000000" pitchFamily="2" charset="-34"/>
                <a:ea typeface="+mn-ea"/>
                <a:cs typeface="Krungthai Fast" panose="00000500000000000000" pitchFamily="2" charset="-34"/>
              </a:endParaRPr>
            </a:p>
          </p:txBody>
        </p:sp>
        <p:cxnSp>
          <p:nvCxnSpPr>
            <p:cNvPr id="129" name="Straight Connector 128">
              <a:extLst>
                <a:ext uri="{FF2B5EF4-FFF2-40B4-BE49-F238E27FC236}">
                  <a16:creationId xmlns:a16="http://schemas.microsoft.com/office/drawing/2014/main" id="{1EB7EFA9-B182-44B4-2BC0-868E193B8E94}"/>
                </a:ext>
              </a:extLst>
            </p:cNvPr>
            <p:cNvCxnSpPr>
              <a:cxnSpLocks/>
            </p:cNvCxnSpPr>
            <p:nvPr/>
          </p:nvCxnSpPr>
          <p:spPr>
            <a:xfrm>
              <a:off x="2677731" y="5507807"/>
              <a:ext cx="240050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0" name="Straight Connector 129">
              <a:extLst>
                <a:ext uri="{FF2B5EF4-FFF2-40B4-BE49-F238E27FC236}">
                  <a16:creationId xmlns:a16="http://schemas.microsoft.com/office/drawing/2014/main" id="{1EB7EFA9-B182-44B4-2BC0-868E193B8E94}"/>
                </a:ext>
              </a:extLst>
            </p:cNvPr>
            <p:cNvCxnSpPr>
              <a:cxnSpLocks/>
            </p:cNvCxnSpPr>
            <p:nvPr/>
          </p:nvCxnSpPr>
          <p:spPr>
            <a:xfrm>
              <a:off x="2317085" y="5507807"/>
              <a:ext cx="240050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1" name="Rectangle 130"/>
          <p:cNvSpPr/>
          <p:nvPr/>
        </p:nvSpPr>
        <p:spPr>
          <a:xfrm>
            <a:off x="3014950" y="5577534"/>
            <a:ext cx="798617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Krungthai Fast" panose="00000500000000000000" pitchFamily="2" charset="-34"/>
                <a:ea typeface="+mn-ea"/>
                <a:cs typeface="Krungthai Fast" panose="00000500000000000000" pitchFamily="2" charset="-34"/>
              </a:rPr>
              <a:t>= </a:t>
            </a:r>
            <a:r>
              <a: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Krungthai Fast" panose="00000500000000000000" pitchFamily="2" charset="-34"/>
                <a:ea typeface="+mn-ea"/>
                <a:cs typeface="Krungthai Fast" panose="00000500000000000000" pitchFamily="2" charset="-34"/>
              </a:rPr>
              <a:t>31.21233 </a:t>
            </a:r>
            <a:r>
              <a:rPr kumimoji="0" lang="th-TH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Krungthai Fast" panose="00000500000000000000" pitchFamily="2" charset="-34"/>
                <a:ea typeface="+mn-ea"/>
                <a:cs typeface="Krungthai Fast" panose="00000500000000000000" pitchFamily="2" charset="-34"/>
              </a:rPr>
              <a:t>บาท</a:t>
            </a:r>
          </a:p>
        </p:txBody>
      </p:sp>
      <p:sp>
        <p:nvSpPr>
          <p:cNvPr id="124" name="TextBox 123">
            <a:extLst>
              <a:ext uri="{FF2B5EF4-FFF2-40B4-BE49-F238E27FC236}">
                <a16:creationId xmlns:a16="http://schemas.microsoft.com/office/drawing/2014/main" id="{6BF7C708-2D8B-0F11-E525-E7B5ABCB2AB2}"/>
              </a:ext>
            </a:extLst>
          </p:cNvPr>
          <p:cNvSpPr txBox="1"/>
          <p:nvPr/>
        </p:nvSpPr>
        <p:spPr>
          <a:xfrm>
            <a:off x="5419390" y="5120541"/>
            <a:ext cx="6080406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th-TH" sz="9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Krungthai Fast" panose="00000500000000000000" pitchFamily="2" charset="-34"/>
                <a:ea typeface="+mn-ea"/>
                <a:cs typeface="Krungthai Fast" panose="00000500000000000000" pitchFamily="2" charset="-34"/>
              </a:rPr>
              <a:t>การ</a:t>
            </a:r>
            <a:r>
              <a:rPr kumimoji="0" lang="th-TH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Krungthai Fast" panose="00000500000000000000" pitchFamily="2" charset="-34"/>
                <a:ea typeface="+mn-ea"/>
                <a:cs typeface="Krungthai Fast" panose="00000500000000000000" pitchFamily="2" charset="-34"/>
              </a:rPr>
              <a:t>เปลี่ยนสมุดกรณีสูญหาย/ชำรุด/เปลี่ยนแปลงชื่อ/เงื่อนไขการสั่งจ่าย ค่าธรรมเนียมเป็นไปตามประกาศของ</a:t>
            </a:r>
            <a:r>
              <a:rPr kumimoji="0" lang="th-TH" sz="9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Krungthai Fast" panose="00000500000000000000" pitchFamily="2" charset="-34"/>
                <a:ea typeface="+mn-ea"/>
                <a:cs typeface="Krungthai Fast" panose="00000500000000000000" pitchFamily="2" charset="-34"/>
              </a:rPr>
              <a:t>ธนาคาร</a:t>
            </a:r>
            <a:endParaRPr kumimoji="0" lang="th-TH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Krungthai Fast" panose="00000500000000000000" pitchFamily="2" charset="-34"/>
              <a:ea typeface="+mn-ea"/>
              <a:cs typeface="Krungthai Fast" panose="00000500000000000000" pitchFamily="2" charset="-34"/>
            </a:endParaRPr>
          </a:p>
        </p:txBody>
      </p:sp>
      <p:sp>
        <p:nvSpPr>
          <p:cNvPr id="125" name="TextBox 124">
            <a:extLst>
              <a:ext uri="{FF2B5EF4-FFF2-40B4-BE49-F238E27FC236}">
                <a16:creationId xmlns:a16="http://schemas.microsoft.com/office/drawing/2014/main" id="{1482A9FF-8B0B-AB97-FBB4-6178964946EF}"/>
              </a:ext>
            </a:extLst>
          </p:cNvPr>
          <p:cNvSpPr txBox="1"/>
          <p:nvPr/>
        </p:nvSpPr>
        <p:spPr>
          <a:xfrm>
            <a:off x="5416968" y="5312873"/>
            <a:ext cx="661142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th-TH" sz="9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Krungthai Fast" panose="00000500000000000000" pitchFamily="2" charset="-34"/>
                <a:ea typeface="+mn-ea"/>
                <a:cs typeface="Krungthai Fast" panose="00000500000000000000" pitchFamily="2" charset="-34"/>
              </a:rPr>
              <a:t>เพื่อป้องกันการผิดเงื่อนไขการฝาก ควรสมัครใช้บริการโอนเงินอัตโนมัติระหว่างบัญชี (</a:t>
            </a:r>
            <a:r>
              <a:rPr kumimoji="0" lang="en-US" sz="9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Krungthai Fast" panose="00000500000000000000" pitchFamily="2" charset="-34"/>
                <a:ea typeface="+mn-ea"/>
                <a:cs typeface="Krungthai Fast" panose="00000500000000000000" pitchFamily="2" charset="-34"/>
              </a:rPr>
              <a:t>Standing Payment Order)(SPO) </a:t>
            </a:r>
            <a:r>
              <a:rPr kumimoji="0" lang="th-TH" sz="9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Krungthai Fast" panose="00000500000000000000" pitchFamily="2" charset="-34"/>
                <a:ea typeface="+mn-ea"/>
                <a:cs typeface="Krungthai Fast" panose="00000500000000000000" pitchFamily="2" charset="-34"/>
              </a:rPr>
              <a:t>เพื่อให้โอนเงินจาก                         บัญชีเงินฝากออมทรัพย์หรือกระแสรายวันเข้าฝากในบัญชี </a:t>
            </a:r>
            <a:r>
              <a:rPr kumimoji="0" lang="en-US" sz="9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Krungthai Fast" panose="00000500000000000000" pitchFamily="2" charset="-34"/>
                <a:ea typeface="+mn-ea"/>
                <a:cs typeface="Krungthai Fast" panose="00000500000000000000" pitchFamily="2" charset="-34"/>
              </a:rPr>
              <a:t>Krungthai ZERO TAX MAX </a:t>
            </a:r>
            <a:r>
              <a:rPr kumimoji="0" lang="th-TH" sz="9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Krungthai Fast" panose="00000500000000000000" pitchFamily="2" charset="-34"/>
                <a:ea typeface="+mn-ea"/>
                <a:cs typeface="Krungthai Fast" panose="00000500000000000000" pitchFamily="2" charset="-34"/>
              </a:rPr>
              <a:t>เป็นประจำทุกเดือน</a:t>
            </a:r>
            <a:endParaRPr kumimoji="0" lang="th-TH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Krungthai Fast" panose="00000500000000000000" pitchFamily="2" charset="-34"/>
              <a:ea typeface="+mn-ea"/>
              <a:cs typeface="Krungthai Fast" panose="00000500000000000000" pitchFamily="2" charset="-34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5765172" y="6436484"/>
            <a:ext cx="5778283" cy="400077"/>
            <a:chOff x="5765172" y="6417028"/>
            <a:chExt cx="5778283" cy="400077"/>
          </a:xfrm>
        </p:grpSpPr>
        <p:sp>
          <p:nvSpPr>
            <p:cNvPr id="90" name="TextBox 89">
              <a:extLst>
                <a:ext uri="{FF2B5EF4-FFF2-40B4-BE49-F238E27FC236}">
                  <a16:creationId xmlns:a16="http://schemas.microsoft.com/office/drawing/2014/main" id="{4AE7DCAA-BCFF-1840-80AC-D3FAFF5EFF34}"/>
                </a:ext>
              </a:extLst>
            </p:cNvPr>
            <p:cNvSpPr txBox="1"/>
            <p:nvPr/>
          </p:nvSpPr>
          <p:spPr>
            <a:xfrm>
              <a:off x="5765172" y="6417028"/>
              <a:ext cx="2333313" cy="2308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h-TH" sz="9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Krungthai Fast" panose="00000500000000000000" pitchFamily="2" charset="-34"/>
                  <a:ea typeface="+mn-ea"/>
                  <a:cs typeface="Krungthai Fast" panose="00000500000000000000" pitchFamily="2" charset="-34"/>
                </a:rPr>
                <a:t>ศึกษารายละเอียดเพิ่มเติมได้ที่ krungthai.com</a:t>
              </a:r>
              <a:endPara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Krungthai Fast" panose="00000500000000000000" pitchFamily="2" charset="-34"/>
                <a:ea typeface="+mn-ea"/>
                <a:cs typeface="Krungthai Fast" panose="00000500000000000000" pitchFamily="2" charset="-34"/>
              </a:endParaRPr>
            </a:p>
          </p:txBody>
        </p:sp>
        <p:sp>
          <p:nvSpPr>
            <p:cNvPr id="121" name="TextBox 120">
              <a:extLst>
                <a:ext uri="{FF2B5EF4-FFF2-40B4-BE49-F238E27FC236}">
                  <a16:creationId xmlns:a16="http://schemas.microsoft.com/office/drawing/2014/main" id="{67AFE1BB-E941-D488-DD66-9506D86B2942}"/>
                </a:ext>
              </a:extLst>
            </p:cNvPr>
            <p:cNvSpPr txBox="1"/>
            <p:nvPr/>
          </p:nvSpPr>
          <p:spPr>
            <a:xfrm>
              <a:off x="5765172" y="6586273"/>
              <a:ext cx="1619174" cy="2308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h-TH" sz="9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Krungthai Fast" panose="00000500000000000000" pitchFamily="2" charset="-34"/>
                  <a:ea typeface="+mn-ea"/>
                  <a:cs typeface="Krungthai Fast" panose="00000500000000000000" pitchFamily="2" charset="-34"/>
                </a:rPr>
                <a:t>ช่องทางในการติดต่อธนาคาร</a:t>
              </a:r>
            </a:p>
          </p:txBody>
        </p:sp>
        <p:pic>
          <p:nvPicPr>
            <p:cNvPr id="122" name="Picture 121">
              <a:extLst>
                <a:ext uri="{FF2B5EF4-FFF2-40B4-BE49-F238E27FC236}">
                  <a16:creationId xmlns:a16="http://schemas.microsoft.com/office/drawing/2014/main" id="{8A0AF5EF-7D13-5717-568A-FCF5BDC931E8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7158415" y="6560760"/>
              <a:ext cx="4385040" cy="243856"/>
            </a:xfrm>
            <a:prstGeom prst="rect">
              <a:avLst/>
            </a:prstGeom>
          </p:spPr>
        </p:pic>
        <p:pic>
          <p:nvPicPr>
            <p:cNvPr id="123" name="Picture 122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8973617" y="6566105"/>
              <a:ext cx="1182057" cy="25043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772825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GVDATA" val="ew0KICAidGFnc2V0X2UxNjQwOWE3XzE3MDBfNDE1M185MDkwXzM5NTViYzJmMGFlOF9jbGFzc2lmaWNhdGlvbiI6ICJJbnRlcm5hbCBVc2UgT25seSIsDQogICJkb2NJRCI6ICI2MDQxYzRiZi1lOGNhLTRjZWEtYmRlNS0wZjI3MmZmZGM1MjciLA0KICAiT1MiOiAi"/>
  <p:tag name="GVDATA0" val="V2luZG93cyINCn0="/>
  <p:tag name="GVDATA1" val="(end)"/>
  <p:tag name="CLASSIFICATION" val="Internal Use Only"/>
  <p:tag name="CUSTOMERNAME" val="Krung-Thai-Bank"/>
  <p:tag name="FILEID" val="6041c4bf-e8ca-4cea-bde5-0f272ffdc527"/>
  <p:tag name="USERID" val="660642"/>
  <p:tag name="TAGDATETIME" val="2567-12-04T07:07:03Z"/>
  <p:tag name="KTB" val="Krungthai Bank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959</Words>
  <Application>Microsoft Office PowerPoint</Application>
  <PresentationFormat>Widescreen</PresentationFormat>
  <Paragraphs>86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Angsana New</vt:lpstr>
      <vt:lpstr>Arial</vt:lpstr>
      <vt:lpstr>Calibri</vt:lpstr>
      <vt:lpstr>Calibri Light</vt:lpstr>
      <vt:lpstr>Cordia New</vt:lpstr>
      <vt:lpstr>Krungthai Fast</vt:lpstr>
      <vt:lpstr>Wingdings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Karnsiree Thiamchart</dc:creator>
  <cp:lastModifiedBy>Karnsiree Thiamchart</cp:lastModifiedBy>
  <cp:revision>1</cp:revision>
  <dcterms:created xsi:type="dcterms:W3CDTF">2024-12-04T06:48:00Z</dcterms:created>
  <dcterms:modified xsi:type="dcterms:W3CDTF">2024-12-04T07:07:04Z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GVData">
    <vt:lpwstr>ew0KICAidGFnc2V0X2UxNjQwOWE3XzE3MDBfNDE1M185MDkwXzM5NTViYzJmMGFlOF9jbGFzc2lmaWNhdGlvbiI6ICJJbnRlcm5hbCBVc2UgT25seSIsDQogICJkb2NJRCI6ICI2MDQxYzRiZi1lOGNhLTRjZWEtYmRlNS0wZjI3MmZmZGM1MjciLA0KICAiT1MiOiAi</vt:lpwstr>
  </property>
  <property fmtid="{D5CDD505-2E9C-101B-9397-08002B2CF9AE}" pid="3" name="GVData0">
    <vt:lpwstr>V2luZG93cyINCn0=</vt:lpwstr>
  </property>
  <property fmtid="{D5CDD505-2E9C-101B-9397-08002B2CF9AE}" pid="4" name="GVData1">
    <vt:lpwstr>(end)</vt:lpwstr>
  </property>
  <property fmtid="{D5CDD505-2E9C-101B-9397-08002B2CF9AE}" pid="5" name="Classification">
    <vt:lpwstr>Internal Use Only</vt:lpwstr>
  </property>
  <property fmtid="{D5CDD505-2E9C-101B-9397-08002B2CF9AE}" pid="6" name="CustomerName">
    <vt:lpwstr>Krung-Thai-Bank</vt:lpwstr>
  </property>
  <property fmtid="{D5CDD505-2E9C-101B-9397-08002B2CF9AE}" pid="7" name="FileId">
    <vt:lpwstr>6041c4bf-e8ca-4cea-bde5-0f272ffdc527</vt:lpwstr>
  </property>
  <property fmtid="{D5CDD505-2E9C-101B-9397-08002B2CF9AE}" pid="8" name="UserId">
    <vt:lpwstr>660642</vt:lpwstr>
  </property>
  <property fmtid="{D5CDD505-2E9C-101B-9397-08002B2CF9AE}" pid="9" name="TagDateTime">
    <vt:lpwstr>2567-12-04T07:07:03Z</vt:lpwstr>
  </property>
  <property fmtid="{D5CDD505-2E9C-101B-9397-08002B2CF9AE}" pid="10" name="KTB">
    <vt:lpwstr>Krungthai Bank</vt:lpwstr>
  </property>
</Properties>
</file>