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276" r:id="rId2"/>
    <p:sldId id="288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</p:sldIdLst>
  <p:sldSz cx="7559675" cy="10799763"/>
  <p:notesSz cx="6858000" cy="9144000"/>
  <p:embeddedFontLst>
    <p:embeddedFont>
      <p:font typeface="Krungthai Fast" pitchFamily="2" charset="-34"/>
      <p:regular r:id="rId14"/>
      <p:bold r:id="rId15"/>
      <p:italic r:id="rId16"/>
      <p:boldItalic r:id="rId17"/>
    </p:embeddedFont>
    <p:embeddedFont>
      <p:font typeface="Krungthai Fast Light" pitchFamily="2" charset="-34"/>
      <p:regular r:id="rId18"/>
      <p:italic r:id="rId19"/>
    </p:embeddedFont>
  </p:embeddedFontLst>
  <p:custDataLst>
    <p:tags r:id="rId20"/>
  </p:custDataLst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DB23A6F2-5AB6-4437-8308-20B53AB06942}">
          <p14:sldIdLst>
            <p14:sldId id="276"/>
            <p14:sldId id="288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401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8E8E8"/>
    <a:srgbClr val="FEF9F9"/>
    <a:srgbClr val="01A7E9"/>
    <a:srgbClr val="29A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A8FC1D0-FCEE-44CA-842D-36969AE84089}">
  <a:tblStyle styleId="{AA8FC1D0-FCEE-44CA-842D-36969AE8408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2"/>
    <p:restoredTop sz="94692"/>
  </p:normalViewPr>
  <p:slideViewPr>
    <p:cSldViewPr snapToGrid="0">
      <p:cViewPr>
        <p:scale>
          <a:sx n="170" d="100"/>
          <a:sy n="170" d="100"/>
        </p:scale>
        <p:origin x="1208" y="128"/>
      </p:cViewPr>
      <p:guideLst>
        <p:guide orient="horz" pos="3401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99E498-F281-48D6-0BF5-317DB2793D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Page Number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1ED405-C4FD-A5F2-1E73-A1F7EFB617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1522B-23EE-2947-B62E-3A6432B8D545}" type="datetimeFigureOut">
              <a:rPr lang="th-TH" smtClean="0"/>
              <a:t>28/01/68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1DF760-A1D6-0889-34FB-01BA4891BE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E41D92-4C27-26E1-2A4B-6A1396F84C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8652B-0B19-064B-970C-04A5F5776B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39419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Google Shape;3;n">
            <a:extLst>
              <a:ext uri="{FF2B5EF4-FFF2-40B4-BE49-F238E27FC236}">
                <a16:creationId xmlns:a16="http://schemas.microsoft.com/office/drawing/2014/main" id="{4420D9B8-11E2-2A34-985B-9278FA6BD9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2228850" y="685800"/>
            <a:ext cx="2400300" cy="3429000"/>
          </a:xfrm>
          <a:custGeom>
            <a:avLst/>
            <a:gdLst>
              <a:gd name="T0" fmla="*/ 0 w 120000"/>
              <a:gd name="T1" fmla="*/ 0 h 120000"/>
              <a:gd name="T2" fmla="*/ 960360100 w 120000"/>
              <a:gd name="T3" fmla="*/ 0 h 120000"/>
              <a:gd name="T4" fmla="*/ 960360100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Google Shape;4;n">
            <a:extLst>
              <a:ext uri="{FF2B5EF4-FFF2-40B4-BE49-F238E27FC236}">
                <a16:creationId xmlns:a16="http://schemas.microsoft.com/office/drawing/2014/main" id="{9D2D5C42-1E2E-0BC6-300C-EFF8529CFEF3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TH" altLang="en-TH">
              <a:sym typeface="Arial" panose="020B0604020202020204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66614"/>
            <a:ext cx="2321700" cy="1586700"/>
          </a:xfrm>
          <a:prstGeom prst="rect">
            <a:avLst/>
          </a:prstGeom>
        </p:spPr>
        <p:txBody>
          <a:bodyPr spcFirstLastPara="1" anchor="b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917795"/>
            <a:ext cx="2321700" cy="66759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marL="1371600" lvl="2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marL="1828800" lvl="3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marL="2286000" lvl="4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marL="2743200" lvl="5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marL="3200400" lvl="6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marL="3657600" lvl="7" indent="-33655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marL="4114800" lvl="8" indent="-33655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>
            <a:endParaRPr/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162E976E-945D-640F-F331-B24FA47F971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AFBA8F-FF37-0349-A443-60B19285FE48}" type="slidenum">
              <a:rPr lang="th-TH" altLang="en-TH"/>
              <a:pPr/>
              <a:t>‹#›</a:t>
            </a:fld>
            <a:endParaRPr lang="th-TH" altLang="en-TH"/>
          </a:p>
        </p:txBody>
      </p:sp>
    </p:spTree>
    <p:extLst>
      <p:ext uri="{BB962C8B-B14F-4D97-AF65-F5344CB8AC3E}">
        <p14:creationId xmlns:p14="http://schemas.microsoft.com/office/powerpoint/2010/main" val="100933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45197"/>
            <a:ext cx="5264700" cy="8589600"/>
          </a:xfrm>
          <a:prstGeom prst="rect">
            <a:avLst/>
          </a:prstGeom>
        </p:spPr>
        <p:txBody>
          <a:bodyPr spcFirstLastPara="1" anchor="ctr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1pPr>
            <a:lvl2pPr lvl="1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2pPr>
            <a:lvl3pPr lvl="2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3pPr>
            <a:lvl4pPr lvl="3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4pPr>
            <a:lvl5pPr lvl="4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5pPr>
            <a:lvl6pPr lvl="5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6pPr>
            <a:lvl7pPr lvl="6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7pPr>
            <a:lvl8pPr lvl="7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8pPr>
            <a:lvl9pPr lvl="8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9pPr>
          </a:lstStyle>
          <a:p>
            <a:endParaRPr/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9A00B838-A32E-9502-3177-A35B8D7EC721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001C5A-3440-9049-8405-706D4E23E56C}" type="slidenum">
              <a:rPr lang="th-TH" altLang="en-TH"/>
              <a:pPr/>
              <a:t>‹#›</a:t>
            </a:fld>
            <a:endParaRPr lang="th-TH" altLang="en-TH"/>
          </a:p>
        </p:txBody>
      </p:sp>
    </p:spTree>
    <p:extLst>
      <p:ext uri="{BB962C8B-B14F-4D97-AF65-F5344CB8AC3E}">
        <p14:creationId xmlns:p14="http://schemas.microsoft.com/office/powerpoint/2010/main" val="375458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6;p9">
            <a:extLst>
              <a:ext uri="{FF2B5EF4-FFF2-40B4-BE49-F238E27FC236}">
                <a16:creationId xmlns:a16="http://schemas.microsoft.com/office/drawing/2014/main" id="{69FBE41F-305D-B6D1-AFCF-F7FAD60CA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0"/>
            <a:ext cx="3779837" cy="107997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130075" tIns="130075" rIns="130075" bIns="130075" anchor="ctr"/>
          <a:lstStyle/>
          <a:p>
            <a:pPr>
              <a:buClr>
                <a:srgbClr val="000000"/>
              </a:buClr>
              <a:buFont typeface="Arial" pitchFamily="34" charset="0"/>
              <a:buNone/>
              <a:defRPr/>
            </a:pPr>
            <a:endParaRPr lang="th-TH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89344"/>
            <a:ext cx="3344400" cy="3112200"/>
          </a:xfrm>
          <a:prstGeom prst="rect">
            <a:avLst/>
          </a:prstGeom>
        </p:spPr>
        <p:txBody>
          <a:bodyPr spcFirstLastPara="1" anchor="b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85722"/>
            <a:ext cx="3344400" cy="25935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20367"/>
            <a:ext cx="3172500" cy="7758900"/>
          </a:xfrm>
          <a:prstGeom prst="rect">
            <a:avLst/>
          </a:prstGeom>
        </p:spPr>
        <p:txBody>
          <a:bodyPr spcFirstLastPara="1" anchor="ctr">
            <a:norm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3" name="Google Shape;40;p9">
            <a:extLst>
              <a:ext uri="{FF2B5EF4-FFF2-40B4-BE49-F238E27FC236}">
                <a16:creationId xmlns:a16="http://schemas.microsoft.com/office/drawing/2014/main" id="{599F2315-65E2-4A5F-791C-F8831ABF83E8}"/>
              </a:ext>
            </a:extLst>
          </p:cNvPr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288C4BB-DBEC-EA41-9DA0-A8C83947003A}" type="slidenum">
              <a:rPr lang="th-TH" altLang="en-TH"/>
              <a:pPr/>
              <a:t>‹#›</a:t>
            </a:fld>
            <a:endParaRPr lang="th-TH" altLang="en-TH"/>
          </a:p>
        </p:txBody>
      </p:sp>
    </p:spTree>
    <p:extLst>
      <p:ext uri="{BB962C8B-B14F-4D97-AF65-F5344CB8AC3E}">
        <p14:creationId xmlns:p14="http://schemas.microsoft.com/office/powerpoint/2010/main" val="55342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883097"/>
            <a:ext cx="4959600" cy="1270500"/>
          </a:xfrm>
          <a:prstGeom prst="rect">
            <a:avLst/>
          </a:prstGeom>
        </p:spPr>
        <p:txBody>
          <a:bodyPr spcFirstLastPara="1" anchor="ctr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</a:lstStyle>
          <a:p>
            <a:endParaRPr/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CA05D123-26B9-DCB0-001C-C55C63D88EE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0A97D4-455D-F848-8229-175903D57513}" type="slidenum">
              <a:rPr lang="th-TH" altLang="en-TH"/>
              <a:pPr/>
              <a:t>‹#›</a:t>
            </a:fld>
            <a:endParaRPr lang="th-TH" altLang="en-TH"/>
          </a:p>
        </p:txBody>
      </p:sp>
    </p:spTree>
    <p:extLst>
      <p:ext uri="{BB962C8B-B14F-4D97-AF65-F5344CB8AC3E}">
        <p14:creationId xmlns:p14="http://schemas.microsoft.com/office/powerpoint/2010/main" val="393639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/>
          </p:nvPr>
        </p:nvSpPr>
        <p:spPr>
          <a:xfrm>
            <a:off x="257705" y="2322572"/>
            <a:ext cx="7044600" cy="4122900"/>
          </a:xfrm>
          <a:prstGeom prst="rect">
            <a:avLst/>
          </a:prstGeom>
        </p:spPr>
        <p:txBody>
          <a:bodyPr spcFirstLastPara="1" anchor="b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100"/>
              <a:buNone/>
              <a:defRPr sz="171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618845"/>
            <a:ext cx="7044600" cy="2731200"/>
          </a:xfrm>
          <a:prstGeom prst="rect">
            <a:avLst/>
          </a:prstGeom>
        </p:spPr>
        <p:txBody>
          <a:bodyPr spcFirstLastPara="1">
            <a:normAutofit/>
          </a:bodyPr>
          <a:lstStyle>
            <a:lvl1pPr marL="457200" lvl="0" indent="-393700" algn="ctr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1pPr>
            <a:lvl2pPr marL="914400" lvl="1" indent="-355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E6893ADC-AF9E-F76F-27C6-4294DDAB4B75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5C746-2124-E84E-AC08-1C7229DA49E0}" type="slidenum">
              <a:rPr lang="th-TH" altLang="en-TH"/>
              <a:pPr/>
              <a:t>‹#›</a:t>
            </a:fld>
            <a:endParaRPr lang="th-TH" altLang="en-TH"/>
          </a:p>
        </p:txBody>
      </p:sp>
    </p:spTree>
    <p:extLst>
      <p:ext uri="{BB962C8B-B14F-4D97-AF65-F5344CB8AC3E}">
        <p14:creationId xmlns:p14="http://schemas.microsoft.com/office/powerpoint/2010/main" val="1436816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;p1">
            <a:extLst>
              <a:ext uri="{FF2B5EF4-FFF2-40B4-BE49-F238E27FC236}">
                <a16:creationId xmlns:a16="http://schemas.microsoft.com/office/drawing/2014/main" id="{4CB5A3B0-A348-4191-9AEF-CA4A8ED78205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0BB121-7586-194A-9551-863D28718340}" type="slidenum">
              <a:rPr lang="th-TH" altLang="en-TH"/>
              <a:pPr/>
              <a:t>‹#›</a:t>
            </a:fld>
            <a:endParaRPr lang="th-TH" altLang="en-TH"/>
          </a:p>
        </p:txBody>
      </p:sp>
    </p:spTree>
    <p:extLst>
      <p:ext uri="{BB962C8B-B14F-4D97-AF65-F5344CB8AC3E}">
        <p14:creationId xmlns:p14="http://schemas.microsoft.com/office/powerpoint/2010/main" val="14086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6;p1">
            <a:extLst>
              <a:ext uri="{FF2B5EF4-FFF2-40B4-BE49-F238E27FC236}">
                <a16:creationId xmlns:a16="http://schemas.microsoft.com/office/drawing/2014/main" id="{644F1EC4-9CFA-51B4-57C4-EE5733F3EBB2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257175" y="935038"/>
            <a:ext cx="7045325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075" tIns="130075" rIns="130075" bIns="13007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TH" altLang="en-TH">
              <a:sym typeface="Arial" panose="020B0604020202020204" pitchFamily="34" charset="0"/>
            </a:endParaRPr>
          </a:p>
        </p:txBody>
      </p:sp>
      <p:sp>
        <p:nvSpPr>
          <p:cNvPr id="1027" name="Google Shape;7;p1">
            <a:extLst>
              <a:ext uri="{FF2B5EF4-FFF2-40B4-BE49-F238E27FC236}">
                <a16:creationId xmlns:a16="http://schemas.microsoft.com/office/drawing/2014/main" id="{FE9BE539-8764-3D6E-6920-859BF81D2181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257175" y="2419350"/>
            <a:ext cx="7045325" cy="717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075" tIns="130075" rIns="130075" bIns="13007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TH" altLang="en-TH">
              <a:sym typeface="Arial" panose="020B0604020202020204" pitchFamily="34" charset="0"/>
            </a:endParaRPr>
          </a:p>
        </p:txBody>
      </p:sp>
      <p:sp>
        <p:nvSpPr>
          <p:cNvPr id="1028" name="Google Shape;8;p1">
            <a:extLst>
              <a:ext uri="{FF2B5EF4-FFF2-40B4-BE49-F238E27FC236}">
                <a16:creationId xmlns:a16="http://schemas.microsoft.com/office/drawing/2014/main" id="{0E7EF4AB-F7C8-04AD-9A8C-C39B295CAFB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7004050" y="9791700"/>
            <a:ext cx="45402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75" tIns="130075" rIns="130075" bIns="13007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panose="020B0604020202020204" pitchFamily="34" charset="0"/>
              <a:buNone/>
              <a:defRPr>
                <a:solidFill>
                  <a:srgbClr val="595959"/>
                </a:solidFill>
              </a:defRPr>
            </a:lvl1pPr>
          </a:lstStyle>
          <a:p>
            <a:fld id="{58221DB0-19DD-3C40-AE9F-C96D75060200}" type="slidenum">
              <a:rPr lang="th-TH" altLang="en-TH"/>
              <a:pPr/>
              <a:t>‹#›</a:t>
            </a:fld>
            <a:endParaRPr lang="th-TH" altLang="en-TH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4" r:id="rId3"/>
    <p:sldLayoutId id="2147483701" r:id="rId4"/>
    <p:sldLayoutId id="2147483702" r:id="rId5"/>
    <p:sldLayoutId id="214748370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3821FE-FBE1-E2B3-9E4C-0699295D7C56}"/>
              </a:ext>
            </a:extLst>
          </p:cNvPr>
          <p:cNvSpPr/>
          <p:nvPr/>
        </p:nvSpPr>
        <p:spPr>
          <a:xfrm>
            <a:off x="137227" y="233679"/>
            <a:ext cx="7285220" cy="10478223"/>
          </a:xfrm>
          <a:prstGeom prst="rect">
            <a:avLst/>
          </a:prstGeom>
          <a:noFill/>
          <a:ln>
            <a:solidFill>
              <a:srgbClr val="29A7E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5" name="Picture 4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B268BDFE-EC5D-4CE7-415D-357B82132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0591" y="89192"/>
            <a:ext cx="2358491" cy="939801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080391"/>
              </p:ext>
            </p:extLst>
          </p:nvPr>
        </p:nvGraphicFramePr>
        <p:xfrm>
          <a:off x="208597" y="1173480"/>
          <a:ext cx="7142480" cy="1583222"/>
        </p:xfrm>
        <a:graphic>
          <a:graphicData uri="http://schemas.openxmlformats.org/drawingml/2006/table">
            <a:tbl>
              <a:tblPr>
                <a:tableStyleId>{AA8FC1D0-FCEE-44CA-842D-36969AE84089}</a:tableStyleId>
              </a:tblPr>
              <a:tblGrid>
                <a:gridCol w="7142480">
                  <a:extLst>
                    <a:ext uri="{9D8B030D-6E8A-4147-A177-3AD203B41FA5}">
                      <a16:colId xmlns:a16="http://schemas.microsoft.com/office/drawing/2014/main" val="211448021"/>
                    </a:ext>
                  </a:extLst>
                </a:gridCol>
              </a:tblGrid>
              <a:tr h="976502">
                <a:tc>
                  <a:txBody>
                    <a:bodyPr/>
                    <a:lstStyle/>
                    <a:p>
                      <a:pPr algn="ctr" fontAlgn="b"/>
                      <a:r>
                        <a:rPr lang="th-TH" sz="1500" b="0" u="none" strike="noStrike" dirty="0">
                          <a:solidFill>
                            <a:srgbClr val="FEF9F9"/>
                          </a:solidFill>
                          <a:effectLst/>
                          <a:latin typeface="Krungthai Fast Light" panose="00000400000000000000" pitchFamily="2" charset="-34"/>
                          <a:cs typeface="Krungthai Fast Light" panose="00000400000000000000" pitchFamily="2" charset="-34"/>
                        </a:rPr>
                        <a:t>หมายเลขโทรออกเพื่อสอบถามความพึงพอใจในการซื้อผลิตภัณฑ์ผ่านช่องทางสาขาของธนาคาร</a:t>
                      </a:r>
                      <a:br>
                        <a:rPr lang="th-TH" sz="1500" b="0" u="none" strike="noStrike" dirty="0">
                          <a:solidFill>
                            <a:srgbClr val="FEF9F9"/>
                          </a:solidFill>
                          <a:effectLst/>
                          <a:latin typeface="Krungthai Fast Light" panose="00000400000000000000" pitchFamily="2" charset="-34"/>
                          <a:cs typeface="Krungthai Fast Light" panose="00000400000000000000" pitchFamily="2" charset="-34"/>
                        </a:rPr>
                      </a:br>
                      <a:r>
                        <a:rPr lang="th-TH" sz="1500" b="0" u="none" strike="noStrike" dirty="0">
                          <a:solidFill>
                            <a:srgbClr val="FEF9F9"/>
                          </a:solidFill>
                          <a:effectLst/>
                          <a:latin typeface="Krungthai Fast Light" panose="00000400000000000000" pitchFamily="2" charset="-34"/>
                          <a:cs typeface="Krungthai Fast Light" panose="00000400000000000000" pitchFamily="2" charset="-34"/>
                        </a:rPr>
                        <a:t>หมายเลขโทรออกเพื่อติดตามค่าธรรมเนียมรายปีบัตรเดบิตผ่านช่องทาง </a:t>
                      </a:r>
                      <a:r>
                        <a:rPr lang="en-US" sz="1500" b="0" u="none" strike="noStrike" dirty="0">
                          <a:solidFill>
                            <a:srgbClr val="FEF9F9"/>
                          </a:solidFill>
                          <a:effectLst/>
                          <a:latin typeface="Krungthai Fast Light" panose="00000400000000000000" pitchFamily="2" charset="-34"/>
                          <a:cs typeface="Krungthai Fast Light" panose="00000400000000000000" pitchFamily="2" charset="-34"/>
                        </a:rPr>
                        <a:t>Telesales</a:t>
                      </a:r>
                      <a:br>
                        <a:rPr lang="en-US" sz="1500" b="0" u="none" strike="noStrike" dirty="0">
                          <a:solidFill>
                            <a:srgbClr val="FEF9F9"/>
                          </a:solidFill>
                          <a:effectLst/>
                          <a:latin typeface="Krungthai Fast Light" panose="00000400000000000000" pitchFamily="2" charset="-34"/>
                          <a:cs typeface="Krungthai Fast Light" panose="00000400000000000000" pitchFamily="2" charset="-34"/>
                        </a:rPr>
                      </a:br>
                      <a:r>
                        <a:rPr lang="en-US" sz="1500" b="0" u="none" strike="noStrike" dirty="0">
                          <a:solidFill>
                            <a:srgbClr val="FEF9F9"/>
                          </a:solidFill>
                          <a:effectLst/>
                          <a:latin typeface="Krungthai Fast Light" panose="00000400000000000000" pitchFamily="2" charset="-34"/>
                          <a:cs typeface="Krungthai Fast Light" panose="00000400000000000000" pitchFamily="2" charset="-34"/>
                        </a:rPr>
                        <a:t>       </a:t>
                      </a:r>
                      <a:r>
                        <a:rPr lang="th-TH" sz="1500" b="0" u="none" strike="noStrike" dirty="0">
                          <a:solidFill>
                            <a:srgbClr val="FEF9F9"/>
                          </a:solidFill>
                          <a:effectLst/>
                          <a:latin typeface="Krungthai Fast Light" panose="00000400000000000000" pitchFamily="2" charset="-34"/>
                          <a:cs typeface="Krungthai Fast Light" panose="00000400000000000000" pitchFamily="2" charset="-34"/>
                        </a:rPr>
                        <a:t>หมายเลขโทรศัพท์ สำหรับนำเสนอขายผลิตภัณฑ์สินเชื่อ  (</a:t>
                      </a:r>
                      <a:r>
                        <a:rPr lang="en-US" sz="1500" b="0" u="none" strike="noStrike" dirty="0">
                          <a:solidFill>
                            <a:srgbClr val="FEF9F9"/>
                          </a:solidFill>
                          <a:effectLst/>
                          <a:latin typeface="Krungthai Fast Light" panose="00000400000000000000" pitchFamily="2" charset="-34"/>
                          <a:cs typeface="Krungthai Fast Light" panose="00000400000000000000" pitchFamily="2" charset="-34"/>
                        </a:rPr>
                        <a:t>Telesales)</a:t>
                      </a:r>
                      <a:endParaRPr lang="en-US" sz="1500" b="0" i="0" u="none" strike="noStrike" dirty="0">
                        <a:solidFill>
                          <a:srgbClr val="FEF9F9"/>
                        </a:solidFill>
                        <a:effectLst/>
                        <a:latin typeface="Krungthai Fast Light" panose="00000400000000000000" pitchFamily="2" charset="-34"/>
                        <a:cs typeface="Krungthai Fast Light" panose="00000400000000000000" pitchFamily="2" charset="-34"/>
                      </a:endParaRPr>
                    </a:p>
                  </a:txBody>
                  <a:tcPr marL="6350" marR="6350" marT="635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A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828255"/>
                  </a:ext>
                </a:extLst>
              </a:tr>
              <a:tr h="606720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u="none" strike="noStrike" dirty="0">
                          <a:solidFill>
                            <a:srgbClr val="FEF9F9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025014616</a:t>
                      </a:r>
                      <a:endParaRPr lang="th-TH" sz="2000" b="1" i="0" u="none" strike="noStrike" dirty="0">
                        <a:solidFill>
                          <a:srgbClr val="FEF9F9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01A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869677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77616"/>
              </p:ext>
            </p:extLst>
          </p:nvPr>
        </p:nvGraphicFramePr>
        <p:xfrm>
          <a:off x="376880" y="3099852"/>
          <a:ext cx="6805914" cy="7409967"/>
        </p:xfrm>
        <a:graphic>
          <a:graphicData uri="http://schemas.openxmlformats.org/drawingml/2006/table">
            <a:tbl>
              <a:tblPr>
                <a:tableStyleId>{AA8FC1D0-FCEE-44CA-842D-36969AE84089}</a:tableStyleId>
              </a:tblPr>
              <a:tblGrid>
                <a:gridCol w="995423">
                  <a:extLst>
                    <a:ext uri="{9D8B030D-6E8A-4147-A177-3AD203B41FA5}">
                      <a16:colId xmlns:a16="http://schemas.microsoft.com/office/drawing/2014/main" val="612007254"/>
                    </a:ext>
                  </a:extLst>
                </a:gridCol>
                <a:gridCol w="5810491">
                  <a:extLst>
                    <a:ext uri="{9D8B030D-6E8A-4147-A177-3AD203B41FA5}">
                      <a16:colId xmlns:a16="http://schemas.microsoft.com/office/drawing/2014/main" val="639885943"/>
                    </a:ext>
                  </a:extLst>
                </a:gridCol>
              </a:tblGrid>
              <a:tr h="76591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       หมายเลขโทรศัพท์ สำหรับนำเสนอขายผลิตภัณฑ์ประกันภัยกับลูกค้า </a:t>
                      </a:r>
                      <a:b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</a:br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(</a:t>
                      </a:r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Telesales)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502053"/>
                  </a:ext>
                </a:extLst>
              </a:tr>
              <a:tr h="36911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 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New number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9944391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0943768213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00125782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0943767431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56824960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0943636827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55609766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0942750475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43382013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0949057054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77593563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0945276177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76221815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0619507417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20875547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0942697794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8360094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0943865800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85840399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0804080757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58553703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0804060484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34937560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0943765520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8273053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0942633426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57593994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0992101597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53062843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0943761050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37174118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0945054642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34703882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0629105365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299098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0619243174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59327218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0992061448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73024286"/>
                  </a:ext>
                </a:extLst>
              </a:tr>
              <a:tr h="313747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0943757717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83066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533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3821FE-FBE1-E2B3-9E4C-0699295D7C56}"/>
              </a:ext>
            </a:extLst>
          </p:cNvPr>
          <p:cNvSpPr/>
          <p:nvPr/>
        </p:nvSpPr>
        <p:spPr>
          <a:xfrm>
            <a:off x="137227" y="198955"/>
            <a:ext cx="7285220" cy="10478223"/>
          </a:xfrm>
          <a:prstGeom prst="rect">
            <a:avLst/>
          </a:prstGeom>
          <a:noFill/>
          <a:ln>
            <a:solidFill>
              <a:srgbClr val="29A7E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" name="Picture 2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B268BDFE-EC5D-4CE7-415D-357B82132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014" y="81279"/>
            <a:ext cx="2358491" cy="939801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066794"/>
              </p:ext>
            </p:extLst>
          </p:nvPr>
        </p:nvGraphicFramePr>
        <p:xfrm>
          <a:off x="393539" y="1278139"/>
          <a:ext cx="6701741" cy="4624946"/>
        </p:xfrm>
        <a:graphic>
          <a:graphicData uri="http://schemas.openxmlformats.org/drawingml/2006/table">
            <a:tbl>
              <a:tblPr>
                <a:tableStyleId>{AA8FC1D0-FCEE-44CA-842D-36969AE84089}</a:tableStyleId>
              </a:tblPr>
              <a:tblGrid>
                <a:gridCol w="1749407">
                  <a:extLst>
                    <a:ext uri="{9D8B030D-6E8A-4147-A177-3AD203B41FA5}">
                      <a16:colId xmlns:a16="http://schemas.microsoft.com/office/drawing/2014/main" val="3120952600"/>
                    </a:ext>
                  </a:extLst>
                </a:gridCol>
                <a:gridCol w="4952334">
                  <a:extLst>
                    <a:ext uri="{9D8B030D-6E8A-4147-A177-3AD203B41FA5}">
                      <a16:colId xmlns:a16="http://schemas.microsoft.com/office/drawing/2014/main" val="2823782840"/>
                    </a:ext>
                  </a:extLst>
                </a:gridCol>
              </a:tblGrid>
              <a:tr h="90749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600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       </a:t>
                      </a:r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หมายเลขโทรศัพท์ สำหรับนำเสนอขายผลิตภัณฑ์ประกันภัยกับลูกค้า </a:t>
                      </a:r>
                      <a:b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</a:br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(</a:t>
                      </a:r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Telesales)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498074"/>
                  </a:ext>
                </a:extLst>
              </a:tr>
              <a:tr h="37174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261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020964735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98997993"/>
                  </a:ext>
                </a:extLst>
              </a:tr>
              <a:tr h="37174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262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020964736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82708994"/>
                  </a:ext>
                </a:extLst>
              </a:tr>
              <a:tr h="37174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263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020964737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99232598"/>
                  </a:ext>
                </a:extLst>
              </a:tr>
              <a:tr h="37174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264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020964738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48439040"/>
                  </a:ext>
                </a:extLst>
              </a:tr>
              <a:tr h="37174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265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020964739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97463547"/>
                  </a:ext>
                </a:extLst>
              </a:tr>
              <a:tr h="37174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266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020964740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52534056"/>
                  </a:ext>
                </a:extLst>
              </a:tr>
              <a:tr h="37174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267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020964741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51995250"/>
                  </a:ext>
                </a:extLst>
              </a:tr>
              <a:tr h="37174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268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020964742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71890788"/>
                  </a:ext>
                </a:extLst>
              </a:tr>
              <a:tr h="37174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269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020964743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06527744"/>
                  </a:ext>
                </a:extLst>
              </a:tr>
              <a:tr h="371745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270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020964744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09665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657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3821FE-FBE1-E2B3-9E4C-0699295D7C56}"/>
              </a:ext>
            </a:extLst>
          </p:cNvPr>
          <p:cNvSpPr/>
          <p:nvPr/>
        </p:nvSpPr>
        <p:spPr>
          <a:xfrm>
            <a:off x="137227" y="198955"/>
            <a:ext cx="7285220" cy="10478223"/>
          </a:xfrm>
          <a:prstGeom prst="rect">
            <a:avLst/>
          </a:prstGeom>
          <a:noFill/>
          <a:ln>
            <a:solidFill>
              <a:srgbClr val="29A7E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" name="Picture 2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B268BDFE-EC5D-4CE7-415D-357B82132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014" y="81279"/>
            <a:ext cx="2358491" cy="939801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1740241" y="2055061"/>
            <a:ext cx="45448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>
                <a:solidFill>
                  <a:srgbClr val="FFFFFF"/>
                </a:solidFill>
                <a:latin typeface="Krungthai Fast" panose="00000500000000000000" pitchFamily="2" charset="-34"/>
                <a:cs typeface="Krungthai Fast" panose="00000500000000000000" pitchFamily="2" charset="-34"/>
              </a:rPr>
              <a:t> หมายเลขโทรศัพท์ สำหรับนำเสนอขายผลิตภัณฑ์ประกันภัยกับลูกค้า </a:t>
            </a:r>
            <a:br>
              <a:rPr lang="th-TH" b="1" dirty="0">
                <a:solidFill>
                  <a:srgbClr val="FFFFFF"/>
                </a:solidFill>
                <a:latin typeface="Krungthai Fast" panose="00000500000000000000" pitchFamily="2" charset="-34"/>
                <a:cs typeface="Krungthai Fast" panose="00000500000000000000" pitchFamily="2" charset="-34"/>
              </a:rPr>
            </a:br>
            <a:r>
              <a:rPr lang="th-TH" b="1" dirty="0">
                <a:solidFill>
                  <a:srgbClr val="FFFFFF"/>
                </a:solidFill>
                <a:latin typeface="Krungthai Fast" panose="00000500000000000000" pitchFamily="2" charset="-34"/>
                <a:cs typeface="Krungthai Fast" panose="00000500000000000000" pitchFamily="2" charset="-34"/>
              </a:rPr>
              <a:t>(</a:t>
            </a:r>
            <a:r>
              <a:rPr lang="en-US" b="1" dirty="0">
                <a:solidFill>
                  <a:srgbClr val="FFFFFF"/>
                </a:solidFill>
                <a:latin typeface="Krungthai Fast" panose="00000500000000000000" pitchFamily="2" charset="-34"/>
                <a:cs typeface="Krungthai Fast" panose="00000500000000000000" pitchFamily="2" charset="-34"/>
              </a:rPr>
              <a:t>Telesales)</a:t>
            </a:r>
            <a:r>
              <a:rPr lang="en-US" dirty="0"/>
              <a:t> </a:t>
            </a:r>
            <a:endParaRPr lang="th-TH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720927"/>
              </p:ext>
            </p:extLst>
          </p:nvPr>
        </p:nvGraphicFramePr>
        <p:xfrm>
          <a:off x="405114" y="1377380"/>
          <a:ext cx="6771190" cy="8993535"/>
        </p:xfrm>
        <a:graphic>
          <a:graphicData uri="http://schemas.openxmlformats.org/drawingml/2006/table">
            <a:tbl>
              <a:tblPr>
                <a:tableStyleId>{AA8FC1D0-FCEE-44CA-842D-36969AE84089}</a:tableStyleId>
              </a:tblPr>
              <a:tblGrid>
                <a:gridCol w="1238491">
                  <a:extLst>
                    <a:ext uri="{9D8B030D-6E8A-4147-A177-3AD203B41FA5}">
                      <a16:colId xmlns:a16="http://schemas.microsoft.com/office/drawing/2014/main" val="2584352222"/>
                    </a:ext>
                  </a:extLst>
                </a:gridCol>
                <a:gridCol w="5532699">
                  <a:extLst>
                    <a:ext uri="{9D8B030D-6E8A-4147-A177-3AD203B41FA5}">
                      <a16:colId xmlns:a16="http://schemas.microsoft.com/office/drawing/2014/main" val="152848928"/>
                    </a:ext>
                  </a:extLst>
                </a:gridCol>
              </a:tblGrid>
              <a:tr h="67675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       หมายเลขโทรศัพท์ สำหรับนำเสนอขายผลิตภัณฑ์ประกันภัยกับลูกค้า </a:t>
                      </a:r>
                      <a:b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</a:br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(</a:t>
                      </a:r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Telesales)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083685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0804088074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62533323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0943757610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27318335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0619710583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55480335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0804084206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50686150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0629126092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92476667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0804082465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9570714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0943755352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54487568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0619475074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50716495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0944692850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99451638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30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0944690363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02314871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31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0944686380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12461966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32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0944684632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59823150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33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0944682931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37182446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34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0635122071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57677150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35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0944681306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94445445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36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0991752054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38785444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37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0944680905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03249449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38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0823193541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61260332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39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0944680583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41616576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40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0944678640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56869493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41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0944675482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96793753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42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0660015372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53531252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43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0944670681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69952282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44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0943983507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43442615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45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0823195141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51733876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46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0943983206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16609303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47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0943981048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50979181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48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0943980145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13306386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49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0804822540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50290842"/>
                  </a:ext>
                </a:extLst>
              </a:tr>
              <a:tr h="27722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50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0943979095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53169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358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3821FE-FBE1-E2B3-9E4C-0699295D7C56}"/>
              </a:ext>
            </a:extLst>
          </p:cNvPr>
          <p:cNvSpPr/>
          <p:nvPr/>
        </p:nvSpPr>
        <p:spPr>
          <a:xfrm>
            <a:off x="137227" y="198955"/>
            <a:ext cx="7285220" cy="10478223"/>
          </a:xfrm>
          <a:prstGeom prst="rect">
            <a:avLst/>
          </a:prstGeom>
          <a:noFill/>
          <a:ln>
            <a:solidFill>
              <a:srgbClr val="29A7E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" name="Picture 2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B268BDFE-EC5D-4CE7-415D-357B82132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014" y="81279"/>
            <a:ext cx="2358491" cy="939801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729571"/>
              </p:ext>
            </p:extLst>
          </p:nvPr>
        </p:nvGraphicFramePr>
        <p:xfrm>
          <a:off x="462987" y="1296351"/>
          <a:ext cx="6690167" cy="9086154"/>
        </p:xfrm>
        <a:graphic>
          <a:graphicData uri="http://schemas.openxmlformats.org/drawingml/2006/table">
            <a:tbl>
              <a:tblPr>
                <a:tableStyleId>{AA8FC1D0-FCEE-44CA-842D-36969AE84089}</a:tableStyleId>
              </a:tblPr>
              <a:tblGrid>
                <a:gridCol w="1337094">
                  <a:extLst>
                    <a:ext uri="{9D8B030D-6E8A-4147-A177-3AD203B41FA5}">
                      <a16:colId xmlns:a16="http://schemas.microsoft.com/office/drawing/2014/main" val="3269130544"/>
                    </a:ext>
                  </a:extLst>
                </a:gridCol>
                <a:gridCol w="5353073">
                  <a:extLst>
                    <a:ext uri="{9D8B030D-6E8A-4147-A177-3AD203B41FA5}">
                      <a16:colId xmlns:a16="http://schemas.microsoft.com/office/drawing/2014/main" val="3155421365"/>
                    </a:ext>
                  </a:extLst>
                </a:gridCol>
              </a:tblGrid>
              <a:tr h="68372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5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       </a:t>
                      </a:r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หมายเลขโทรศัพท์ สำหรับนำเสนอขายผลิตภัณฑ์ประกันภัยกับลูกค้า </a:t>
                      </a:r>
                      <a:b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</a:br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(</a:t>
                      </a:r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Telesales)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453019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51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0943976129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86393413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52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0619302528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77498737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53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0943975961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81223997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54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0619718393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81569363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55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0635017531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21338357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56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0943974534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40829460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57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0990261047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84117751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58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0943965893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6222186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59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0943964290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28619694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60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0943929657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99449632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61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0992098297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23239099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62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0991750760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32295620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63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0804684166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86299601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64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0635059633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86151962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65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0660028799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7048141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66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0657482637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4924656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67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0660053863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05304853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68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0827417629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28145025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69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0943955617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26411737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70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0943955062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01868983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71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0943954418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35224835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72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0943954106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11749314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73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0990356147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45074879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74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0991749010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18047735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75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0943953286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91398813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76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0942576933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82146895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77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0628969382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54656809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78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0629037442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23435086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79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0943951484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9463632"/>
                  </a:ext>
                </a:extLst>
              </a:tr>
              <a:tr h="28008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80</a:t>
                      </a:r>
                      <a:endParaRPr lang="th-TH" sz="1500" b="1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0991742120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36365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75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3821FE-FBE1-E2B3-9E4C-0699295D7C56}"/>
              </a:ext>
            </a:extLst>
          </p:cNvPr>
          <p:cNvSpPr/>
          <p:nvPr/>
        </p:nvSpPr>
        <p:spPr>
          <a:xfrm>
            <a:off x="137227" y="198955"/>
            <a:ext cx="7285220" cy="10478223"/>
          </a:xfrm>
          <a:prstGeom prst="rect">
            <a:avLst/>
          </a:prstGeom>
          <a:noFill/>
          <a:ln>
            <a:solidFill>
              <a:srgbClr val="29A7E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" name="Picture 2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B268BDFE-EC5D-4CE7-415D-357B82132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014" y="81279"/>
            <a:ext cx="2358491" cy="939801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073329"/>
              </p:ext>
            </p:extLst>
          </p:nvPr>
        </p:nvGraphicFramePr>
        <p:xfrm>
          <a:off x="393539" y="1273220"/>
          <a:ext cx="6643869" cy="9178717"/>
        </p:xfrm>
        <a:graphic>
          <a:graphicData uri="http://schemas.openxmlformats.org/drawingml/2006/table">
            <a:tbl>
              <a:tblPr>
                <a:tableStyleId>{AA8FC1D0-FCEE-44CA-842D-36969AE84089}</a:tableStyleId>
              </a:tblPr>
              <a:tblGrid>
                <a:gridCol w="1377388">
                  <a:extLst>
                    <a:ext uri="{9D8B030D-6E8A-4147-A177-3AD203B41FA5}">
                      <a16:colId xmlns:a16="http://schemas.microsoft.com/office/drawing/2014/main" val="3600469434"/>
                    </a:ext>
                  </a:extLst>
                </a:gridCol>
                <a:gridCol w="5266481">
                  <a:extLst>
                    <a:ext uri="{9D8B030D-6E8A-4147-A177-3AD203B41FA5}">
                      <a16:colId xmlns:a16="http://schemas.microsoft.com/office/drawing/2014/main" val="3093613367"/>
                    </a:ext>
                  </a:extLst>
                </a:gridCol>
              </a:tblGrid>
              <a:tr h="63858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600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       </a:t>
                      </a:r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หมายเลขโทรศัพท์ สำหรับนำเสนอขายผลิตภัณฑ์ประกันภัยกับลูกค้า </a:t>
                      </a:r>
                      <a:b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</a:br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(</a:t>
                      </a:r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Telesales)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976012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81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0619734825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47597764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82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0943951373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15336819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83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0943951137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73241588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84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0816014599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0557526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85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0619711603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377346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86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0823134309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35133450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87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0992077819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73939265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88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0992108431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88583595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89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0943949766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72793092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90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0943943201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01680660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91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0943940479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16670460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92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0943936742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6459191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93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0816014709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69658859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94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0943928766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38614849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95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0943920892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59627782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96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0949033025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86571126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97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0816014739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48713867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98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0816014749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7332454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99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0619574110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31244749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100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0992092800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4500627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101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0943918674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6018825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102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0816014769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307287928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103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0816014779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24409265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104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0943912853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32889222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105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0943909065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46703906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106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0804078294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36171908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107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0943906084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89402402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108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0945127389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63964179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109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0804086811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37800165"/>
                  </a:ext>
                </a:extLst>
              </a:tr>
              <a:tr h="28467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110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0943904474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45779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530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3821FE-FBE1-E2B3-9E4C-0699295D7C56}"/>
              </a:ext>
            </a:extLst>
          </p:cNvPr>
          <p:cNvSpPr/>
          <p:nvPr/>
        </p:nvSpPr>
        <p:spPr>
          <a:xfrm>
            <a:off x="137227" y="198955"/>
            <a:ext cx="7285220" cy="10478223"/>
          </a:xfrm>
          <a:prstGeom prst="rect">
            <a:avLst/>
          </a:prstGeom>
          <a:noFill/>
          <a:ln>
            <a:solidFill>
              <a:srgbClr val="29A7E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" name="Picture 2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B268BDFE-EC5D-4CE7-415D-357B82132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014" y="81279"/>
            <a:ext cx="2358491" cy="939801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299263"/>
              </p:ext>
            </p:extLst>
          </p:nvPr>
        </p:nvGraphicFramePr>
        <p:xfrm>
          <a:off x="428263" y="1331086"/>
          <a:ext cx="6724891" cy="9120866"/>
        </p:xfrm>
        <a:graphic>
          <a:graphicData uri="http://schemas.openxmlformats.org/drawingml/2006/table">
            <a:tbl>
              <a:tblPr>
                <a:tableStyleId>{AA8FC1D0-FCEE-44CA-842D-36969AE84089}</a:tableStyleId>
              </a:tblPr>
              <a:tblGrid>
                <a:gridCol w="1215342">
                  <a:extLst>
                    <a:ext uri="{9D8B030D-6E8A-4147-A177-3AD203B41FA5}">
                      <a16:colId xmlns:a16="http://schemas.microsoft.com/office/drawing/2014/main" val="2271637596"/>
                    </a:ext>
                  </a:extLst>
                </a:gridCol>
                <a:gridCol w="5509549">
                  <a:extLst>
                    <a:ext uri="{9D8B030D-6E8A-4147-A177-3AD203B41FA5}">
                      <a16:colId xmlns:a16="http://schemas.microsoft.com/office/drawing/2014/main" val="1605193250"/>
                    </a:ext>
                  </a:extLst>
                </a:gridCol>
              </a:tblGrid>
              <a:tr h="68633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600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       </a:t>
                      </a:r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หมายเลขโทรศัพท์ สำหรับนำเสนอขายผลิตภัณฑ์ประกันภัยกับลูกค้า </a:t>
                      </a:r>
                      <a:b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</a:br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(</a:t>
                      </a:r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Telesales)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915890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111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0619431130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81944021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112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0943895124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62949620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113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0943890249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15539893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114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0943877829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747289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115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0943874958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43063890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116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0990727810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80558707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117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0619547161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92846649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118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0943869711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05065402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119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0943864401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12729433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120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0943862526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98126643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121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0943857356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83684090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122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0943857055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67490031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123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0943856411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88740575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124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0994630761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84732313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125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0994630764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44433489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126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0943848052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86954203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127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0943847849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93934964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128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0943847228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06205704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129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0943847084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50988804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130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0619360309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17526095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131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0994630834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77126699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132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0943846316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78729030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133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0943846041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0039096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134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0943845478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21271729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135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0994631979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75778675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136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0943844423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87233896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137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0943844178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30373630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138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0823203069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77769687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139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0943838832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78567869"/>
                  </a:ext>
                </a:extLst>
              </a:tr>
              <a:tr h="281151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140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0943836749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53755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991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3821FE-FBE1-E2B3-9E4C-0699295D7C56}"/>
              </a:ext>
            </a:extLst>
          </p:cNvPr>
          <p:cNvSpPr/>
          <p:nvPr/>
        </p:nvSpPr>
        <p:spPr>
          <a:xfrm>
            <a:off x="137227" y="198955"/>
            <a:ext cx="7285220" cy="10478223"/>
          </a:xfrm>
          <a:prstGeom prst="rect">
            <a:avLst/>
          </a:prstGeom>
          <a:noFill/>
          <a:ln>
            <a:solidFill>
              <a:srgbClr val="29A7E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" name="Picture 2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B268BDFE-EC5D-4CE7-415D-357B82132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014" y="81279"/>
            <a:ext cx="2358491" cy="939801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464448"/>
              </p:ext>
            </p:extLst>
          </p:nvPr>
        </p:nvGraphicFramePr>
        <p:xfrm>
          <a:off x="358815" y="1284780"/>
          <a:ext cx="6736466" cy="9222483"/>
        </p:xfrm>
        <a:graphic>
          <a:graphicData uri="http://schemas.openxmlformats.org/drawingml/2006/table">
            <a:tbl>
              <a:tblPr>
                <a:tableStyleId>{AA8FC1D0-FCEE-44CA-842D-36969AE84089}</a:tableStyleId>
              </a:tblPr>
              <a:tblGrid>
                <a:gridCol w="1539433">
                  <a:extLst>
                    <a:ext uri="{9D8B030D-6E8A-4147-A177-3AD203B41FA5}">
                      <a16:colId xmlns:a16="http://schemas.microsoft.com/office/drawing/2014/main" val="3526093932"/>
                    </a:ext>
                  </a:extLst>
                </a:gridCol>
                <a:gridCol w="5197033">
                  <a:extLst>
                    <a:ext uri="{9D8B030D-6E8A-4147-A177-3AD203B41FA5}">
                      <a16:colId xmlns:a16="http://schemas.microsoft.com/office/drawing/2014/main" val="3851146508"/>
                    </a:ext>
                  </a:extLst>
                </a:gridCol>
              </a:tblGrid>
              <a:tr h="7986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       หมายเลขโทรศัพท์ สำหรับนำเสนอขายผลิตภัณฑ์ประกันภัยกับลูกค้า </a:t>
                      </a:r>
                      <a:b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</a:br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(</a:t>
                      </a:r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Telesales)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144080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141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0943835235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41225606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142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0943834864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81668151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143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0943834225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29737330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144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0943826284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96949111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145</a:t>
                      </a:r>
                      <a:endParaRPr lang="th-TH" sz="1500" b="1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0994632027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42546011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146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0943824082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4420163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147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0943818559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81278806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148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0943817894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77434402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149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0943817322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27196240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150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0943816417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20708666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151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0991740349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52872922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152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0943815560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60185167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153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0990215733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24097689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154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0943814516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24192268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155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0943808712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35644064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156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0991739410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85426247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157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0943807686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54233493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158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0813921792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6960743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159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0994640402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38749595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160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0619709567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64460624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161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0994640446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40287150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162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0991737167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78384807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163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0944723110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73378504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164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0660054513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8768818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165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0943805908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4939683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166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0943803390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65084945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167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0943800337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39857010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168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0943736829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6444588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169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0943794963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27360680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170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0943794492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52472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264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3821FE-FBE1-E2B3-9E4C-0699295D7C56}"/>
              </a:ext>
            </a:extLst>
          </p:cNvPr>
          <p:cNvSpPr/>
          <p:nvPr/>
        </p:nvSpPr>
        <p:spPr>
          <a:xfrm>
            <a:off x="137227" y="198955"/>
            <a:ext cx="7285220" cy="10478223"/>
          </a:xfrm>
          <a:prstGeom prst="rect">
            <a:avLst/>
          </a:prstGeom>
          <a:noFill/>
          <a:ln>
            <a:solidFill>
              <a:srgbClr val="29A7E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" name="Picture 2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B268BDFE-EC5D-4CE7-415D-357B82132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014" y="81279"/>
            <a:ext cx="2358491" cy="939801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578712"/>
              </p:ext>
            </p:extLst>
          </p:nvPr>
        </p:nvGraphicFramePr>
        <p:xfrm>
          <a:off x="342156" y="1250785"/>
          <a:ext cx="6875362" cy="9196688"/>
        </p:xfrm>
        <a:graphic>
          <a:graphicData uri="http://schemas.openxmlformats.org/drawingml/2006/table">
            <a:tbl>
              <a:tblPr>
                <a:tableStyleId>{AA8FC1D0-FCEE-44CA-842D-36969AE84089}</a:tableStyleId>
              </a:tblPr>
              <a:tblGrid>
                <a:gridCol w="1469985">
                  <a:extLst>
                    <a:ext uri="{9D8B030D-6E8A-4147-A177-3AD203B41FA5}">
                      <a16:colId xmlns:a16="http://schemas.microsoft.com/office/drawing/2014/main" val="1725910161"/>
                    </a:ext>
                  </a:extLst>
                </a:gridCol>
                <a:gridCol w="5405377">
                  <a:extLst>
                    <a:ext uri="{9D8B030D-6E8A-4147-A177-3AD203B41FA5}">
                      <a16:colId xmlns:a16="http://schemas.microsoft.com/office/drawing/2014/main" val="161205385"/>
                    </a:ext>
                  </a:extLst>
                </a:gridCol>
              </a:tblGrid>
              <a:tr h="74076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600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       </a:t>
                      </a:r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หมายเลขโทรศัพท์ สำหรับนำเสนอขายผลิตภัณฑ์ประกันภัยกับลูกค้า </a:t>
                      </a:r>
                      <a:b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</a:br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(</a:t>
                      </a:r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Telesales)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20113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171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0990287299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30551790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172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0943066610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52775676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173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0943794478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14142317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174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0990180382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94039724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175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0990675606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10969042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176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0991733168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60899977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177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0945207287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08719989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178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0804102360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55506096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179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0991735754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97112613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180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0619452847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69289034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181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0943658673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85763800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182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0943793298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82242758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183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0657430270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62623706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184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0943790812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96309783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185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0943790418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80788400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186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0943672724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55739913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187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0804601378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8433595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188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0804602184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03434434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189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0943790292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24273616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190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0943680883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17468325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191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0943788733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80257627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192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0943786344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19514907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193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0943784852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52124920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194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0943621528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62037743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195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0990282643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10569053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196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0943783827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27237519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197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0992077226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14214638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198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0629055122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90124105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199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0619759961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57226639"/>
                  </a:ext>
                </a:extLst>
              </a:tr>
              <a:tr h="28186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200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0823725564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68143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9694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3821FE-FBE1-E2B3-9E4C-0699295D7C56}"/>
              </a:ext>
            </a:extLst>
          </p:cNvPr>
          <p:cNvSpPr/>
          <p:nvPr/>
        </p:nvSpPr>
        <p:spPr>
          <a:xfrm>
            <a:off x="137227" y="198955"/>
            <a:ext cx="7285220" cy="10478223"/>
          </a:xfrm>
          <a:prstGeom prst="rect">
            <a:avLst/>
          </a:prstGeom>
          <a:noFill/>
          <a:ln>
            <a:solidFill>
              <a:srgbClr val="29A7E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" name="Picture 2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B268BDFE-EC5D-4CE7-415D-357B82132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014" y="81279"/>
            <a:ext cx="2358491" cy="939801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171382"/>
              </p:ext>
            </p:extLst>
          </p:nvPr>
        </p:nvGraphicFramePr>
        <p:xfrm>
          <a:off x="486137" y="1238477"/>
          <a:ext cx="6609144" cy="9167161"/>
        </p:xfrm>
        <a:graphic>
          <a:graphicData uri="http://schemas.openxmlformats.org/drawingml/2006/table">
            <a:tbl>
              <a:tblPr>
                <a:tableStyleId>{AA8FC1D0-FCEE-44CA-842D-36969AE84089}</a:tableStyleId>
              </a:tblPr>
              <a:tblGrid>
                <a:gridCol w="1608881">
                  <a:extLst>
                    <a:ext uri="{9D8B030D-6E8A-4147-A177-3AD203B41FA5}">
                      <a16:colId xmlns:a16="http://schemas.microsoft.com/office/drawing/2014/main" val="853670357"/>
                    </a:ext>
                  </a:extLst>
                </a:gridCol>
                <a:gridCol w="5000263">
                  <a:extLst>
                    <a:ext uri="{9D8B030D-6E8A-4147-A177-3AD203B41FA5}">
                      <a16:colId xmlns:a16="http://schemas.microsoft.com/office/drawing/2014/main" val="2551267545"/>
                    </a:ext>
                  </a:extLst>
                </a:gridCol>
              </a:tblGrid>
              <a:tr h="68982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       หมายเลขโทรศัพท์ สำหรับนำเสนอขายผลิตภัณฑ์ประกันภัยกับลูกค้า </a:t>
                      </a:r>
                      <a:b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</a:br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(</a:t>
                      </a:r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Telesales)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007599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201</a:t>
                      </a:r>
                      <a:endParaRPr lang="th-TH" sz="1500" b="1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0942958498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99647825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202</a:t>
                      </a:r>
                      <a:endParaRPr lang="th-TH" sz="1500" b="1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0943783524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62651559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203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0991735125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83010168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204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0943782857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29589517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205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0943016023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66835359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206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0943780769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0239548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207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0949075635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67219038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208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0945343981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99630121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209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0823760729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1849271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210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0635055788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26546717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211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0660485034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44625743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212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0660483764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08841687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213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0660530825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14731975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214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0660530301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4090858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215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0660480864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80453751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216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0660527568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06675863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217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0660519737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26217675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218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0660520731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46292250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219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0617354273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86786859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220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0660479244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93319667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221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0660516435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78310812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222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0660519277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64403416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223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0660461061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6613393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224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0660527378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02469354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225</a:t>
                      </a:r>
                      <a:endParaRPr lang="th-TH" sz="1500" b="1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0660472974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681439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226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0949066108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40133028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227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0628983966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6594391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228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0823166952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38740791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229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0943719667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68387447"/>
                  </a:ext>
                </a:extLst>
              </a:tr>
              <a:tr h="282578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230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0635155667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7550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928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3821FE-FBE1-E2B3-9E4C-0699295D7C56}"/>
              </a:ext>
            </a:extLst>
          </p:cNvPr>
          <p:cNvSpPr/>
          <p:nvPr/>
        </p:nvSpPr>
        <p:spPr>
          <a:xfrm>
            <a:off x="137227" y="198955"/>
            <a:ext cx="7285220" cy="10478223"/>
          </a:xfrm>
          <a:prstGeom prst="rect">
            <a:avLst/>
          </a:prstGeom>
          <a:noFill/>
          <a:ln>
            <a:solidFill>
              <a:srgbClr val="29A7E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3" name="Picture 2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B268BDFE-EC5D-4CE7-415D-357B82132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014" y="81279"/>
            <a:ext cx="2358491" cy="939801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330332"/>
              </p:ext>
            </p:extLst>
          </p:nvPr>
        </p:nvGraphicFramePr>
        <p:xfrm>
          <a:off x="388455" y="1237889"/>
          <a:ext cx="6782764" cy="9222479"/>
        </p:xfrm>
        <a:graphic>
          <a:graphicData uri="http://schemas.openxmlformats.org/drawingml/2006/table">
            <a:tbl>
              <a:tblPr>
                <a:tableStyleId>{AA8FC1D0-FCEE-44CA-842D-36969AE84089}</a:tableStyleId>
              </a:tblPr>
              <a:tblGrid>
                <a:gridCol w="1469984">
                  <a:extLst>
                    <a:ext uri="{9D8B030D-6E8A-4147-A177-3AD203B41FA5}">
                      <a16:colId xmlns:a16="http://schemas.microsoft.com/office/drawing/2014/main" val="3174358027"/>
                    </a:ext>
                  </a:extLst>
                </a:gridCol>
                <a:gridCol w="5312780">
                  <a:extLst>
                    <a:ext uri="{9D8B030D-6E8A-4147-A177-3AD203B41FA5}">
                      <a16:colId xmlns:a16="http://schemas.microsoft.com/office/drawing/2014/main" val="1767103346"/>
                    </a:ext>
                  </a:extLst>
                </a:gridCol>
              </a:tblGrid>
              <a:tr h="7986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       หมายเลขโทรศัพท์ สำหรับนำเสนอขายผลิตภัณฑ์ประกันภัยกับลูกค้า </a:t>
                      </a:r>
                      <a:b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</a:br>
                      <a:r>
                        <a:rPr lang="th-TH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(</a:t>
                      </a:r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Telesales)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360167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231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0943656602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88118983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232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0943794365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61414898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233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0943644648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34074581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234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0943639105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98813686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235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0943637515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25946992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236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0943636731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74976069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237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0943628841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87274731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238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0943622873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01317623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239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0943620637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59737891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240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0943619141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85502061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241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0943617806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38441677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242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0942967082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21477433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243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0943612897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75606370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244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0991734922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16327478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245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0616897246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76317561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246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0991732357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75120645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247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0991732038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28509235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248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0943611772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38610756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249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0943106680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75805701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250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0823080922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85155444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251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0991730970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17854839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252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0943611556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96213306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253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0991729114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18265973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254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0991726458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30189544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255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0991724115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1203903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256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020964730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82221732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257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020964731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81464547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258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020964732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41104735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259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020964733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71454859"/>
                  </a:ext>
                </a:extLst>
              </a:tr>
              <a:tr h="28079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260</a:t>
                      </a:r>
                      <a:endParaRPr lang="th-TH" sz="1500" b="0" i="0" u="none" strike="noStrike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500" u="none" strike="noStrike" dirty="0">
                          <a:effectLst/>
                          <a:latin typeface="Krungthai Fast" panose="00000500000000000000" pitchFamily="2" charset="-34"/>
                          <a:cs typeface="Krungthai Fast" panose="00000500000000000000" pitchFamily="2" charset="-34"/>
                        </a:rPr>
                        <a:t>020964734</a:t>
                      </a:r>
                      <a:endParaRPr lang="th-TH" sz="1500" b="0" i="0" u="none" strike="noStrike" dirty="0">
                        <a:solidFill>
                          <a:srgbClr val="000000"/>
                        </a:solidFill>
                        <a:effectLst/>
                        <a:latin typeface="Krungthai Fast" panose="00000500000000000000" pitchFamily="2" charset="-34"/>
                        <a:cs typeface="Krungthai Fast" panose="00000500000000000000" pitchFamily="2" charset="-34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79765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0075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VDATA" val="ew0KICAiZG9jSUQiOiAiN2I0OTM2NjAtM2M2Zi00OThlLThkNTktYzYwYTcxZWRhMTc5Ig0KfQ=="/>
  <p:tag name="GVDATA0" val="(end)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742</Words>
  <Application>Microsoft Macintosh PowerPoint</Application>
  <PresentationFormat>Custom</PresentationFormat>
  <Paragraphs>555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Krungthai Fast Light</vt:lpstr>
      <vt:lpstr>Arial</vt:lpstr>
      <vt:lpstr>Krungthai Fast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Korawan Chakuttrikul</dc:creator>
  <cp:lastModifiedBy>Puwadol Pinpramote</cp:lastModifiedBy>
  <cp:revision>67</cp:revision>
  <dcterms:modified xsi:type="dcterms:W3CDTF">2025-01-28T03:24:42Z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VData">
    <vt:lpwstr>ew0KICAiZG9jSUQiOiAiN2I0OTM2NjAtM2M2Zi00OThlLThkNTktYzYwYTcxZWRhMTc5Ig0KfQ==</vt:lpwstr>
  </property>
  <property fmtid="{D5CDD505-2E9C-101B-9397-08002B2CF9AE}" pid="3" name="GVData0">
    <vt:lpwstr>(end)</vt:lpwstr>
  </property>
</Properties>
</file>