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76" r:id="rId2"/>
    <p:sldId id="28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7559675" cy="10799763"/>
  <p:notesSz cx="6858000" cy="9144000"/>
  <p:embeddedFontLst>
    <p:embeddedFont>
      <p:font typeface="Krungthai Fast" pitchFamily="2" charset="-34"/>
      <p:regular r:id="rId14"/>
      <p:bold r:id="rId15"/>
      <p:italic r:id="rId16"/>
      <p:boldItalic r:id="rId17"/>
    </p:embeddedFont>
    <p:embeddedFont>
      <p:font typeface="Krungthai Fast Light" pitchFamily="2" charset="-34"/>
      <p:regular r:id="rId18"/>
      <p:italic r:id="rId19"/>
    </p:embeddedFont>
  </p:embeddedFontLst>
  <p:custDataLst>
    <p:tags r:id="rId20"/>
  </p:custDataLst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B23A6F2-5AB6-4437-8308-20B53AB06942}">
          <p14:sldIdLst>
            <p14:sldId id="276"/>
            <p14:sldId id="288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1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8E8E8"/>
    <a:srgbClr val="FEF9F9"/>
    <a:srgbClr val="01A7E9"/>
    <a:srgbClr val="29A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A8FC1D0-FCEE-44CA-842D-36969AE84089}">
  <a:tblStyle styleId="{AA8FC1D0-FCEE-44CA-842D-36969AE840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2"/>
    <p:restoredTop sz="94692"/>
  </p:normalViewPr>
  <p:slideViewPr>
    <p:cSldViewPr snapToGrid="0">
      <p:cViewPr>
        <p:scale>
          <a:sx n="170" d="100"/>
          <a:sy n="170" d="100"/>
        </p:scale>
        <p:origin x="1208" y="128"/>
      </p:cViewPr>
      <p:guideLst>
        <p:guide orient="horz" pos="340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9E498-F281-48D6-0BF5-317DB2793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Page Number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ED405-C4FD-A5F2-1E73-A1F7EFB617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1522B-23EE-2947-B62E-3A6432B8D545}" type="datetimeFigureOut">
              <a:rPr lang="th-TH" smtClean="0"/>
              <a:t>28/01/68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DF760-A1D6-0889-34FB-01BA4891BE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41D92-4C27-26E1-2A4B-6A1396F84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652B-0B19-064B-970C-04A5F5776B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9419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Google Shape;3;n">
            <a:extLst>
              <a:ext uri="{FF2B5EF4-FFF2-40B4-BE49-F238E27FC236}">
                <a16:creationId xmlns:a16="http://schemas.microsoft.com/office/drawing/2014/main" id="{4420D9B8-11E2-2A34-985B-9278FA6BD9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228850" y="685800"/>
            <a:ext cx="2400300" cy="3429000"/>
          </a:xfrm>
          <a:custGeom>
            <a:avLst/>
            <a:gdLst>
              <a:gd name="T0" fmla="*/ 0 w 120000"/>
              <a:gd name="T1" fmla="*/ 0 h 120000"/>
              <a:gd name="T2" fmla="*/ 960360100 w 120000"/>
              <a:gd name="T3" fmla="*/ 0 h 120000"/>
              <a:gd name="T4" fmla="*/ 960360100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Google Shape;4;n">
            <a:extLst>
              <a:ext uri="{FF2B5EF4-FFF2-40B4-BE49-F238E27FC236}">
                <a16:creationId xmlns:a16="http://schemas.microsoft.com/office/drawing/2014/main" id="{9D2D5C42-1E2E-0BC6-300C-EFF8529CFEF3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TH" altLang="en-TH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66614"/>
            <a:ext cx="2321700" cy="15867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917795"/>
            <a:ext cx="2321700" cy="66759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162E976E-945D-640F-F331-B24FA47F971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FBA8F-FF37-0349-A443-60B19285FE48}" type="slidenum">
              <a:rPr lang="th-TH" altLang="en-TH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100933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45197"/>
            <a:ext cx="5264700" cy="85896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9A00B838-A32E-9502-3177-A35B8D7EC72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01C5A-3440-9049-8405-706D4E23E56C}" type="slidenum">
              <a:rPr lang="th-TH" altLang="en-TH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375458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;p9">
            <a:extLst>
              <a:ext uri="{FF2B5EF4-FFF2-40B4-BE49-F238E27FC236}">
                <a16:creationId xmlns:a16="http://schemas.microsoft.com/office/drawing/2014/main" id="{69FBE41F-305D-B6D1-AFCF-F7FAD60CA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0"/>
            <a:ext cx="3779837" cy="107997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130075" tIns="130075" rIns="130075" bIns="130075" anchor="ctr"/>
          <a:lstStyle/>
          <a:p>
            <a:pPr>
              <a:buClr>
                <a:srgbClr val="000000"/>
              </a:buClr>
              <a:buFont typeface="Arial" pitchFamily="34" charset="0"/>
              <a:buNone/>
              <a:defRPr/>
            </a:pPr>
            <a:endParaRPr lang="th-TH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89344"/>
            <a:ext cx="3344400" cy="31122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85722"/>
            <a:ext cx="3344400" cy="25935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20367"/>
            <a:ext cx="3172500" cy="77589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" name="Google Shape;40;p9">
            <a:extLst>
              <a:ext uri="{FF2B5EF4-FFF2-40B4-BE49-F238E27FC236}">
                <a16:creationId xmlns:a16="http://schemas.microsoft.com/office/drawing/2014/main" id="{599F2315-65E2-4A5F-791C-F8831ABF83E8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88C4BB-DBEC-EA41-9DA0-A8C83947003A}" type="slidenum">
              <a:rPr lang="th-TH" altLang="en-TH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55342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883097"/>
            <a:ext cx="4959600" cy="12705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CA05D123-26B9-DCB0-001C-C55C63D88EE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A97D4-455D-F848-8229-175903D57513}" type="slidenum">
              <a:rPr lang="th-TH" altLang="en-TH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393639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257705" y="2322572"/>
            <a:ext cx="7044600" cy="41229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618845"/>
            <a:ext cx="7044600" cy="2731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457200" lvl="0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" name="Google Shape;8;p1">
            <a:extLst>
              <a:ext uri="{FF2B5EF4-FFF2-40B4-BE49-F238E27FC236}">
                <a16:creationId xmlns:a16="http://schemas.microsoft.com/office/drawing/2014/main" id="{E6893ADC-AF9E-F76F-27C6-4294DDAB4B7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C746-2124-E84E-AC08-1C7229DA49E0}" type="slidenum">
              <a:rPr lang="th-TH" altLang="en-TH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143681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4CB5A3B0-A348-4191-9AEF-CA4A8ED7820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BB121-7586-194A-9551-863D28718340}" type="slidenum">
              <a:rPr lang="th-TH" altLang="en-TH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14086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644F1EC4-9CFA-51B4-57C4-EE5733F3EBB2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257175" y="935038"/>
            <a:ext cx="70453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75" tIns="130075" rIns="130075" bIns="1300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TH" altLang="en-TH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FE9BE539-8764-3D6E-6920-859BF81D2181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257175" y="2419350"/>
            <a:ext cx="7045325" cy="717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75" tIns="130075" rIns="130075" bIns="1300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TH" altLang="en-TH">
              <a:sym typeface="Arial" panose="020B0604020202020204" pitchFamily="34" charset="0"/>
            </a:endParaRPr>
          </a:p>
        </p:txBody>
      </p:sp>
      <p:sp>
        <p:nvSpPr>
          <p:cNvPr id="1028" name="Google Shape;8;p1">
            <a:extLst>
              <a:ext uri="{FF2B5EF4-FFF2-40B4-BE49-F238E27FC236}">
                <a16:creationId xmlns:a16="http://schemas.microsoft.com/office/drawing/2014/main" id="{0E7EF4AB-F7C8-04AD-9A8C-C39B295CAFB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7004050" y="9791700"/>
            <a:ext cx="454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75" tIns="130075" rIns="130075" bIns="13007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panose="020B0604020202020204" pitchFamily="34" charset="0"/>
              <a:buNone/>
              <a:defRPr>
                <a:solidFill>
                  <a:srgbClr val="595959"/>
                </a:solidFill>
              </a:defRPr>
            </a:lvl1pPr>
          </a:lstStyle>
          <a:p>
            <a:fld id="{58221DB0-19DD-3C40-AE9F-C96D75060200}" type="slidenum">
              <a:rPr lang="th-TH" altLang="en-TH"/>
              <a:pPr/>
              <a:t>‹#›</a:t>
            </a:fld>
            <a:endParaRPr lang="th-TH" altLang="en-TH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4" r:id="rId3"/>
    <p:sldLayoutId id="2147483701" r:id="rId4"/>
    <p:sldLayoutId id="2147483702" r:id="rId5"/>
    <p:sldLayoutId id="214748370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233679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Picture 4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91" y="89192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80391"/>
              </p:ext>
            </p:extLst>
          </p:nvPr>
        </p:nvGraphicFramePr>
        <p:xfrm>
          <a:off x="208597" y="1173480"/>
          <a:ext cx="7142480" cy="1583222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7142480">
                  <a:extLst>
                    <a:ext uri="{9D8B030D-6E8A-4147-A177-3AD203B41FA5}">
                      <a16:colId xmlns:a16="http://schemas.microsoft.com/office/drawing/2014/main" val="211448021"/>
                    </a:ext>
                  </a:extLst>
                </a:gridCol>
              </a:tblGrid>
              <a:tr h="9765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  <a:t>หมายเลขโทรออกเพื่อสอบถามความพึงพอใจในการซื้อผลิตภัณฑ์ผ่านช่องทางสาขาของธนาคาร</a:t>
                      </a:r>
                      <a:br>
                        <a:rPr lang="th-TH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</a:br>
                      <a:r>
                        <a:rPr lang="th-TH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  <a:t>หมายเลขโทรออกเพื่อติดตามค่าธรรมเนียมรายปีบัตรเดบิตผ่านช่องทาง </a:t>
                      </a:r>
                      <a:r>
                        <a:rPr lang="en-US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  <a:t>Telesales</a:t>
                      </a:r>
                      <a:br>
                        <a:rPr lang="en-US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</a:br>
                      <a:r>
                        <a:rPr lang="en-US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  <a:t>       </a:t>
                      </a:r>
                      <a:r>
                        <a:rPr lang="th-TH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  <a:t>หมายเลขโทรศัพท์ สำหรับนำเสนอขายผลิตภัณฑ์สินเชื่อ  (</a:t>
                      </a:r>
                      <a:r>
                        <a:rPr lang="en-US" sz="1500" b="0" u="none" strike="noStrike" dirty="0">
                          <a:solidFill>
                            <a:srgbClr val="FEF9F9"/>
                          </a:solidFill>
                          <a:effectLst/>
                          <a:latin typeface="Krungthai Fast Light" panose="00000400000000000000" pitchFamily="2" charset="-34"/>
                          <a:cs typeface="Krungthai Fast Light" panose="00000400000000000000" pitchFamily="2" charset="-34"/>
                        </a:rPr>
                        <a:t>Telesales)</a:t>
                      </a:r>
                      <a:endParaRPr lang="en-US" sz="1500" b="0" i="0" u="none" strike="noStrike" dirty="0">
                        <a:solidFill>
                          <a:srgbClr val="FEF9F9"/>
                        </a:solidFill>
                        <a:effectLst/>
                        <a:latin typeface="Krungthai Fast Light" panose="00000400000000000000" pitchFamily="2" charset="-34"/>
                        <a:cs typeface="Krungthai Fast Light" panose="00000400000000000000" pitchFamily="2" charset="-34"/>
                      </a:endParaRPr>
                    </a:p>
                  </a:txBody>
                  <a:tcPr marL="6350" marR="6350" marT="6350" marB="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A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828255"/>
                  </a:ext>
                </a:extLst>
              </a:tr>
              <a:tr h="60672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solidFill>
                            <a:srgbClr val="FEF9F9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025014616</a:t>
                      </a:r>
                      <a:endParaRPr lang="th-TH" sz="2000" b="1" i="0" u="none" strike="noStrike" dirty="0">
                        <a:solidFill>
                          <a:srgbClr val="FEF9F9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1A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967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7616"/>
              </p:ext>
            </p:extLst>
          </p:nvPr>
        </p:nvGraphicFramePr>
        <p:xfrm>
          <a:off x="376880" y="3099852"/>
          <a:ext cx="6805914" cy="7409967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995423">
                  <a:extLst>
                    <a:ext uri="{9D8B030D-6E8A-4147-A177-3AD203B41FA5}">
                      <a16:colId xmlns:a16="http://schemas.microsoft.com/office/drawing/2014/main" val="612007254"/>
                    </a:ext>
                  </a:extLst>
                </a:gridCol>
                <a:gridCol w="5810491">
                  <a:extLst>
                    <a:ext uri="{9D8B030D-6E8A-4147-A177-3AD203B41FA5}">
                      <a16:colId xmlns:a16="http://schemas.microsoft.com/office/drawing/2014/main" val="639885943"/>
                    </a:ext>
                  </a:extLst>
                </a:gridCol>
              </a:tblGrid>
              <a:tr h="7659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502053"/>
                  </a:ext>
                </a:extLst>
              </a:tr>
              <a:tr h="36911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New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944391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0943768213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0125782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0943767431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6824960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0943636827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5609766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0942750475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43382013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0949057054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77593563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0945276177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76221815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0619507417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875547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0942697794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8360094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0943865800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85840399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0804080757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58553703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0804060484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34937560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0943765520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273053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0942633426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7593994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0992101597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53062843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0943761050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37174118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0945054642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34703882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0629105365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299098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0619243174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59327218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0992061448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3024286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0943757717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83066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53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66794"/>
              </p:ext>
            </p:extLst>
          </p:nvPr>
        </p:nvGraphicFramePr>
        <p:xfrm>
          <a:off x="393539" y="1278139"/>
          <a:ext cx="6701741" cy="4624946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749407">
                  <a:extLst>
                    <a:ext uri="{9D8B030D-6E8A-4147-A177-3AD203B41FA5}">
                      <a16:colId xmlns:a16="http://schemas.microsoft.com/office/drawing/2014/main" val="3120952600"/>
                    </a:ext>
                  </a:extLst>
                </a:gridCol>
                <a:gridCol w="4952334">
                  <a:extLst>
                    <a:ext uri="{9D8B030D-6E8A-4147-A177-3AD203B41FA5}">
                      <a16:colId xmlns:a16="http://schemas.microsoft.com/office/drawing/2014/main" val="2823782840"/>
                    </a:ext>
                  </a:extLst>
                </a:gridCol>
              </a:tblGrid>
              <a:tr h="9074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</a:t>
                      </a: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498074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98997993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262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82708994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263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9232598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264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48439040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265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97463547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020964740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52534056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020964741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1995250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020964742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1890788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020964743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6527744"/>
                  </a:ext>
                </a:extLst>
              </a:tr>
              <a:tr h="3717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270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020964744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0966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5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740241" y="2055061"/>
            <a:ext cx="45448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FFFF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 หมายเลขโทรศัพท์ สำหรับนำเสนอขายผลิตภัณฑ์ประกันภัยกับลูกค้า </a:t>
            </a:r>
            <a:br>
              <a:rPr lang="th-TH" b="1" dirty="0">
                <a:solidFill>
                  <a:srgbClr val="FFFFFF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</a:br>
            <a:r>
              <a:rPr lang="th-TH" b="1" dirty="0">
                <a:solidFill>
                  <a:srgbClr val="FFFFFF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(</a:t>
            </a:r>
            <a:r>
              <a:rPr lang="en-US" b="1" dirty="0">
                <a:solidFill>
                  <a:srgbClr val="FFFFFF"/>
                </a:solidFill>
                <a:latin typeface="Krungthai Fast" panose="00000500000000000000" pitchFamily="2" charset="-34"/>
                <a:cs typeface="Krungthai Fast" panose="00000500000000000000" pitchFamily="2" charset="-34"/>
              </a:rPr>
              <a:t>Telesales)</a:t>
            </a:r>
            <a:r>
              <a:rPr lang="en-US" dirty="0"/>
              <a:t> </a:t>
            </a:r>
            <a:endParaRPr lang="th-TH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20927"/>
              </p:ext>
            </p:extLst>
          </p:nvPr>
        </p:nvGraphicFramePr>
        <p:xfrm>
          <a:off x="405114" y="1377380"/>
          <a:ext cx="6771190" cy="8993535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238491">
                  <a:extLst>
                    <a:ext uri="{9D8B030D-6E8A-4147-A177-3AD203B41FA5}">
                      <a16:colId xmlns:a16="http://schemas.microsoft.com/office/drawing/2014/main" val="2584352222"/>
                    </a:ext>
                  </a:extLst>
                </a:gridCol>
                <a:gridCol w="5532699">
                  <a:extLst>
                    <a:ext uri="{9D8B030D-6E8A-4147-A177-3AD203B41FA5}">
                      <a16:colId xmlns:a16="http://schemas.microsoft.com/office/drawing/2014/main" val="152848928"/>
                    </a:ext>
                  </a:extLst>
                </a:gridCol>
              </a:tblGrid>
              <a:tr h="6767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083685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0804088074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62533323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0943757610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7318335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0619710583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55480335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0804084206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50686150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0629126092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92476667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0804082465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570714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0943755352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54487568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0619475074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0716495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0944692850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99451638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0944690363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02314871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0944686380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12461966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0944684632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9823150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0944682931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7182446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0635122071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7677150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0944681306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94445445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0991752054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8785444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0944680905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03249449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0823193541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1260332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39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0944680583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1616576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0944678640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56869493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0944675482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6793753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0660015372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53531252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0944670681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69952282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0943983507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43442615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0823195141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1733876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0943983206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16609303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0943981048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50979181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0943980145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13306386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49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0804822540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0290842"/>
                  </a:ext>
                </a:extLst>
              </a:tr>
              <a:tr h="27722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0943979095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5316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35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29571"/>
              </p:ext>
            </p:extLst>
          </p:nvPr>
        </p:nvGraphicFramePr>
        <p:xfrm>
          <a:off x="462987" y="1296351"/>
          <a:ext cx="6690167" cy="9086154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337094">
                  <a:extLst>
                    <a:ext uri="{9D8B030D-6E8A-4147-A177-3AD203B41FA5}">
                      <a16:colId xmlns:a16="http://schemas.microsoft.com/office/drawing/2014/main" val="3269130544"/>
                    </a:ext>
                  </a:extLst>
                </a:gridCol>
                <a:gridCol w="5353073">
                  <a:extLst>
                    <a:ext uri="{9D8B030D-6E8A-4147-A177-3AD203B41FA5}">
                      <a16:colId xmlns:a16="http://schemas.microsoft.com/office/drawing/2014/main" val="3155421365"/>
                    </a:ext>
                  </a:extLst>
                </a:gridCol>
              </a:tblGrid>
              <a:tr h="6837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5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</a:t>
                      </a: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453019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0943976129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6393413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0619302528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77498737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0943975961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1223997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0619718393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81569363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0635017531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21338357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0943974534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0829460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0990261047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4117751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0943965893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6222186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59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0943964290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28619694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0943929657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99449632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0992098297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23239099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0991750760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32295620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0804684166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86299601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0635059633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86151962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0660028799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7048141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0657482637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4924656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0660053863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5304853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0827417629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28145025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69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0943955617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26411737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0943955062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1868983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0943954418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35224835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0943954106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11749314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0990356147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5074879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0991749010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8047735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0943953286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91398813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0942576933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82146895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0628969382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54656809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0629037442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3435086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79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0943951484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9463632"/>
                  </a:ext>
                </a:extLst>
              </a:tr>
              <a:tr h="28008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80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0991742120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3636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75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73329"/>
              </p:ext>
            </p:extLst>
          </p:nvPr>
        </p:nvGraphicFramePr>
        <p:xfrm>
          <a:off x="393539" y="1273220"/>
          <a:ext cx="6643869" cy="9178717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377388">
                  <a:extLst>
                    <a:ext uri="{9D8B030D-6E8A-4147-A177-3AD203B41FA5}">
                      <a16:colId xmlns:a16="http://schemas.microsoft.com/office/drawing/2014/main" val="3600469434"/>
                    </a:ext>
                  </a:extLst>
                </a:gridCol>
                <a:gridCol w="5266481">
                  <a:extLst>
                    <a:ext uri="{9D8B030D-6E8A-4147-A177-3AD203B41FA5}">
                      <a16:colId xmlns:a16="http://schemas.microsoft.com/office/drawing/2014/main" val="3093613367"/>
                    </a:ext>
                  </a:extLst>
                </a:gridCol>
              </a:tblGrid>
              <a:tr h="6385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</a:t>
                      </a: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76012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0619734825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7597764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0943951373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15336819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0943951137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3241588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0816014599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557526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0619711603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377346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0823134309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35133450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0992077819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7393926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0992108431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858359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89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0943949766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72793092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0943943201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01680660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0943940479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16670460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0943936742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6459191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0816014709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69658859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0943928766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38614849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0943920892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9627782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0949033025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6571126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0816014739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8713867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0816014749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7332454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99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0619574110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1244749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0992092800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4500627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0943918674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601882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0816014769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07287928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0816014779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440926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0943912853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32889222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0943909065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46703906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0804078294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36171908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0943906084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9402402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0945127389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63964179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109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0804086811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37800165"/>
                  </a:ext>
                </a:extLst>
              </a:tr>
              <a:tr h="28467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0943904474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577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53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99263"/>
              </p:ext>
            </p:extLst>
          </p:nvPr>
        </p:nvGraphicFramePr>
        <p:xfrm>
          <a:off x="428263" y="1331086"/>
          <a:ext cx="6724891" cy="9120866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215342">
                  <a:extLst>
                    <a:ext uri="{9D8B030D-6E8A-4147-A177-3AD203B41FA5}">
                      <a16:colId xmlns:a16="http://schemas.microsoft.com/office/drawing/2014/main" val="2271637596"/>
                    </a:ext>
                  </a:extLst>
                </a:gridCol>
                <a:gridCol w="5509549">
                  <a:extLst>
                    <a:ext uri="{9D8B030D-6E8A-4147-A177-3AD203B41FA5}">
                      <a16:colId xmlns:a16="http://schemas.microsoft.com/office/drawing/2014/main" val="1605193250"/>
                    </a:ext>
                  </a:extLst>
                </a:gridCol>
              </a:tblGrid>
              <a:tr h="6863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</a:t>
                      </a: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1589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0619431130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81944021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0943895124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6294962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0943890249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15539893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0943877829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74728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0943874958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306389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0990727810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80558707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0619547161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9284664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0943869711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5065402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119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0943864401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2729433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0943862526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8126643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0943857356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8368409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0943857055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7490031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0943856411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88740575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0994630761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4732313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0994630764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4443348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0943848052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86954203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0943847849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93934964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0943847228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6205704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129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0943847084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50988804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0619360309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17526095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0994630834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7712669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0943846316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7872903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0943846041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0039096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0943845478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2127172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0994631979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75778675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0943844423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87233896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0943844178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3037363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0823203069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7769687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139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0943838832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7856786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0943836749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5375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99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64448"/>
              </p:ext>
            </p:extLst>
          </p:nvPr>
        </p:nvGraphicFramePr>
        <p:xfrm>
          <a:off x="358815" y="1284780"/>
          <a:ext cx="6736466" cy="9222483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539433">
                  <a:extLst>
                    <a:ext uri="{9D8B030D-6E8A-4147-A177-3AD203B41FA5}">
                      <a16:colId xmlns:a16="http://schemas.microsoft.com/office/drawing/2014/main" val="3526093932"/>
                    </a:ext>
                  </a:extLst>
                </a:gridCol>
                <a:gridCol w="5197033">
                  <a:extLst>
                    <a:ext uri="{9D8B030D-6E8A-4147-A177-3AD203B41FA5}">
                      <a16:colId xmlns:a16="http://schemas.microsoft.com/office/drawing/2014/main" val="3851146508"/>
                    </a:ext>
                  </a:extLst>
                </a:gridCol>
              </a:tblGrid>
              <a:tr h="7986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14408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0943835235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4122560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0943834864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8166815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0943834225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2973733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0943826284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9694911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145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0994632027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4254601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0943824082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42016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0943818559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8127880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0943817894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77434402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149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0943817322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2719624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0943816417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070866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0991740349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52872922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0943815560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85167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0990215733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4097689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0943814516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24192268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0943808712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3564406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0991739410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5426247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0943807686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5423349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0813921792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96074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159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0994640402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38749595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0619709567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6446062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0994640446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4028715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0991737167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8384807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0944723110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7337850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0660054513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8768818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0943805908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493968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0943803390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65084945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0943800337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3985701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0943736829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444588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169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0943794963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2736068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0943794492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5247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26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78712"/>
              </p:ext>
            </p:extLst>
          </p:nvPr>
        </p:nvGraphicFramePr>
        <p:xfrm>
          <a:off x="342156" y="1250785"/>
          <a:ext cx="6875362" cy="9196688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469985">
                  <a:extLst>
                    <a:ext uri="{9D8B030D-6E8A-4147-A177-3AD203B41FA5}">
                      <a16:colId xmlns:a16="http://schemas.microsoft.com/office/drawing/2014/main" val="1725910161"/>
                    </a:ext>
                  </a:extLst>
                </a:gridCol>
                <a:gridCol w="5405377">
                  <a:extLst>
                    <a:ext uri="{9D8B030D-6E8A-4147-A177-3AD203B41FA5}">
                      <a16:colId xmlns:a16="http://schemas.microsoft.com/office/drawing/2014/main" val="161205385"/>
                    </a:ext>
                  </a:extLst>
                </a:gridCol>
              </a:tblGrid>
              <a:tr h="7407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</a:t>
                      </a: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0113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0990287299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0551790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0943066610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2775676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0943794478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14142317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0990180382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94039724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0990675606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10969042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0991733168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60899977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0945207287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08719989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0804102360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5506096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179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0991735754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97112613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0619452847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69289034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0943658673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85763800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0943793298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82242758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0657430270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62623706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0943790812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96309783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0943790418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80788400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0943672724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55739913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0804601378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8433595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0804602184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3434434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189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0943790292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24273616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0943680883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7468325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0943788733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80257627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0943786344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9514907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0943784852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2124920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0943621528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2037743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0990282643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0569053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0943783827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27237519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0992077226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14214638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0629055122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90124105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199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0619759961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57226639"/>
                  </a:ext>
                </a:extLst>
              </a:tr>
              <a:tr h="28186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0823725564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814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69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71382"/>
              </p:ext>
            </p:extLst>
          </p:nvPr>
        </p:nvGraphicFramePr>
        <p:xfrm>
          <a:off x="486137" y="1238477"/>
          <a:ext cx="6609144" cy="9167161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608881">
                  <a:extLst>
                    <a:ext uri="{9D8B030D-6E8A-4147-A177-3AD203B41FA5}">
                      <a16:colId xmlns:a16="http://schemas.microsoft.com/office/drawing/2014/main" val="853670357"/>
                    </a:ext>
                  </a:extLst>
                </a:gridCol>
                <a:gridCol w="5000263">
                  <a:extLst>
                    <a:ext uri="{9D8B030D-6E8A-4147-A177-3AD203B41FA5}">
                      <a16:colId xmlns:a16="http://schemas.microsoft.com/office/drawing/2014/main" val="2551267545"/>
                    </a:ext>
                  </a:extLst>
                </a:gridCol>
              </a:tblGrid>
              <a:tr h="6898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007599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201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0942958498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99647825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202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0943783524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62651559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0991735125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83010168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0943782857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29589517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0943016023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66835359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0943780769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0239548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0949075635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67219038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0945343981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99630121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209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0823760729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1849271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0635055788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26546717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0660485034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44625743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0660483764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08841687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0660530825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14731975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0660530301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090858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0660480864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80453751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216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0660527568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06675863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217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0660519737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26217675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218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0660520731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46292250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219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0617354273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86786859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220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0660479244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3319667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221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0660516435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8310812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222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0660519277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64403416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223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0660461061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6613393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224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0660527378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02469354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225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0660472974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681439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0949066108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40133028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0628983966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6594391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0823166952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38740791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229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0943719667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387447"/>
                  </a:ext>
                </a:extLst>
              </a:tr>
              <a:tr h="28257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230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0635155667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7550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92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3821FE-FBE1-E2B3-9E4C-0699295D7C56}"/>
              </a:ext>
            </a:extLst>
          </p:cNvPr>
          <p:cNvSpPr/>
          <p:nvPr/>
        </p:nvSpPr>
        <p:spPr>
          <a:xfrm>
            <a:off x="137227" y="198955"/>
            <a:ext cx="7285220" cy="10478223"/>
          </a:xfrm>
          <a:prstGeom prst="rect">
            <a:avLst/>
          </a:prstGeom>
          <a:noFill/>
          <a:ln>
            <a:solidFill>
              <a:srgbClr val="29A7E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" name="Picture 2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B268BDFE-EC5D-4CE7-415D-357B82132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014" y="81279"/>
            <a:ext cx="2358491" cy="939801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30332"/>
              </p:ext>
            </p:extLst>
          </p:nvPr>
        </p:nvGraphicFramePr>
        <p:xfrm>
          <a:off x="388455" y="1237889"/>
          <a:ext cx="6782764" cy="9222479"/>
        </p:xfrm>
        <a:graphic>
          <a:graphicData uri="http://schemas.openxmlformats.org/drawingml/2006/table">
            <a:tbl>
              <a:tblPr>
                <a:tableStyleId>{AA8FC1D0-FCEE-44CA-842D-36969AE84089}</a:tableStyleId>
              </a:tblPr>
              <a:tblGrid>
                <a:gridCol w="1469984">
                  <a:extLst>
                    <a:ext uri="{9D8B030D-6E8A-4147-A177-3AD203B41FA5}">
                      <a16:colId xmlns:a16="http://schemas.microsoft.com/office/drawing/2014/main" val="3174358027"/>
                    </a:ext>
                  </a:extLst>
                </a:gridCol>
                <a:gridCol w="5312780">
                  <a:extLst>
                    <a:ext uri="{9D8B030D-6E8A-4147-A177-3AD203B41FA5}">
                      <a16:colId xmlns:a16="http://schemas.microsoft.com/office/drawing/2014/main" val="1767103346"/>
                    </a:ext>
                  </a:extLst>
                </a:gridCol>
              </a:tblGrid>
              <a:tr h="7986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       หมายเลขโทรศัพท์ สำหรับนำเสนอขายผลิตภัณฑ์ประกันภัยกับลูกค้า </a:t>
                      </a:r>
                      <a:b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</a:br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(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Telesales)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60167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231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0943656602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8811898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232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0943794365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1414898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233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0943644648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3407458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234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0943639105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9881368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235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0943637515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25946992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0943636731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74976069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0943628841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8727473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0943622873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0131762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239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0943620637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5973789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240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0943619141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8550206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241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0943617806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38441677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242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0942967082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2147743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243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0943612897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75606370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244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0991734922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16327478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245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0616897246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7631756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0991732357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75120645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0991732038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28509235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0943611772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861075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249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0943106680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75805701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250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0823080922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8515544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251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0991730970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17854839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252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0943611556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96213306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253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0991729114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826597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254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0991726458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30189544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255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0991724115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203903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256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020964730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82221732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257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81464547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258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41104735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259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020964733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71454859"/>
                  </a:ext>
                </a:extLst>
              </a:tr>
              <a:tr h="28079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260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500" u="none" strike="noStrike" dirty="0">
                          <a:effectLst/>
                          <a:latin typeface="Krungthai Fast" panose="00000500000000000000" pitchFamily="2" charset="-34"/>
                          <a:cs typeface="Krungthai Fast" panose="00000500000000000000" pitchFamily="2" charset="-34"/>
                        </a:rPr>
                        <a:t>020964734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Krungthai Fast" panose="00000500000000000000" pitchFamily="2" charset="-34"/>
                        <a:cs typeface="Krungthai Fast" panose="00000500000000000000" pitchFamily="2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976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007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VDATA" val="ew0KICAiZG9jSUQiOiAiN2I0OTM2NjAtM2M2Zi00OThlLThkNTktYzYwYTcxZWRhMTc5Ig0KfQ=="/>
  <p:tag name="GVDATA0" val="(end)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742</Words>
  <Application>Microsoft Macintosh PowerPoint</Application>
  <PresentationFormat>Custom</PresentationFormat>
  <Paragraphs>555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Krungthai Fast Light</vt:lpstr>
      <vt:lpstr>Arial</vt:lpstr>
      <vt:lpstr>Krungthai Fast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Korawan Chakuttrikul</dc:creator>
  <cp:lastModifiedBy>Puwadol Pinpramote</cp:lastModifiedBy>
  <cp:revision>67</cp:revision>
  <dcterms:modified xsi:type="dcterms:W3CDTF">2025-01-28T03:24:42Z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VData">
    <vt:lpwstr>ew0KICAiZG9jSUQiOiAiN2I0OTM2NjAtM2M2Zi00OThlLThkNTktYzYwYTcxZWRhMTc5Ig0KfQ==</vt:lpwstr>
  </property>
  <property fmtid="{D5CDD505-2E9C-101B-9397-08002B2CF9AE}" pid="3" name="GVData0">
    <vt:lpwstr>(end)</vt:lpwstr>
  </property>
</Properties>
</file>